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5" r:id="rId3"/>
    <p:sldId id="287" r:id="rId4"/>
    <p:sldId id="289" r:id="rId5"/>
    <p:sldId id="290" r:id="rId6"/>
    <p:sldId id="288" r:id="rId7"/>
    <p:sldId id="286" r:id="rId8"/>
    <p:sldId id="299" r:id="rId9"/>
    <p:sldId id="296" r:id="rId10"/>
    <p:sldId id="294" r:id="rId11"/>
    <p:sldId id="297" r:id="rId12"/>
    <p:sldId id="257" r:id="rId13"/>
    <p:sldId id="279" r:id="rId14"/>
    <p:sldId id="293" r:id="rId15"/>
    <p:sldId id="258" r:id="rId16"/>
    <p:sldId id="278" r:id="rId17"/>
    <p:sldId id="298" r:id="rId18"/>
    <p:sldId id="260" r:id="rId19"/>
    <p:sldId id="262" r:id="rId20"/>
    <p:sldId id="261" r:id="rId21"/>
    <p:sldId id="264" r:id="rId22"/>
    <p:sldId id="300" r:id="rId23"/>
    <p:sldId id="301" r:id="rId24"/>
    <p:sldId id="302" r:id="rId25"/>
    <p:sldId id="303" r:id="rId26"/>
    <p:sldId id="266" r:id="rId27"/>
    <p:sldId id="283" r:id="rId28"/>
    <p:sldId id="284" r:id="rId29"/>
    <p:sldId id="295" r:id="rId30"/>
    <p:sldId id="305" r:id="rId31"/>
    <p:sldId id="304" r:id="rId32"/>
    <p:sldId id="292"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66FF33"/>
    <a:srgbClr val="FF0066"/>
    <a:srgbClr val="42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4995" autoAdjust="0"/>
    <p:restoredTop sz="94660"/>
  </p:normalViewPr>
  <p:slideViewPr>
    <p:cSldViewPr snapToGrid="0">
      <p:cViewPr>
        <p:scale>
          <a:sx n="100" d="100"/>
          <a:sy n="100" d="100"/>
        </p:scale>
        <p:origin x="1518" y="10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s-E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s-ES"/>
          </a:p>
        </p:txBody>
      </p:sp>
      <p:sp>
        <p:nvSpPr>
          <p:cNvPr id="4" name="Segnaposto data 3"/>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5" name="Segnaposto piè di pagina 4"/>
          <p:cNvSpPr>
            <a:spLocks noGrp="1"/>
          </p:cNvSpPr>
          <p:nvPr>
            <p:ph type="ftr" sz="quarter" idx="11"/>
          </p:nvPr>
        </p:nvSpPr>
        <p:spPr/>
        <p:txBody>
          <a:bodyPr/>
          <a:lstStyle/>
          <a:p>
            <a:endParaRPr lang="es-ES"/>
          </a:p>
        </p:txBody>
      </p:sp>
      <p:sp>
        <p:nvSpPr>
          <p:cNvPr id="6" name="Segnaposto numero diapositiva 5"/>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54124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s-E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4" name="Segnaposto data 3"/>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5" name="Segnaposto piè di pagina 4"/>
          <p:cNvSpPr>
            <a:spLocks noGrp="1"/>
          </p:cNvSpPr>
          <p:nvPr>
            <p:ph type="ftr" sz="quarter" idx="11"/>
          </p:nvPr>
        </p:nvSpPr>
        <p:spPr/>
        <p:txBody>
          <a:bodyPr/>
          <a:lstStyle/>
          <a:p>
            <a:endParaRPr lang="es-ES"/>
          </a:p>
        </p:txBody>
      </p:sp>
      <p:sp>
        <p:nvSpPr>
          <p:cNvPr id="6" name="Segnaposto numero diapositiva 5"/>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135080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s-E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4" name="Segnaposto data 3"/>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5" name="Segnaposto piè di pagina 4"/>
          <p:cNvSpPr>
            <a:spLocks noGrp="1"/>
          </p:cNvSpPr>
          <p:nvPr>
            <p:ph type="ftr" sz="quarter" idx="11"/>
          </p:nvPr>
        </p:nvSpPr>
        <p:spPr/>
        <p:txBody>
          <a:bodyPr/>
          <a:lstStyle/>
          <a:p>
            <a:endParaRPr lang="es-ES"/>
          </a:p>
        </p:txBody>
      </p:sp>
      <p:sp>
        <p:nvSpPr>
          <p:cNvPr id="6" name="Segnaposto numero diapositiva 5"/>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287577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s-E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4" name="Segnaposto data 3"/>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5" name="Segnaposto piè di pagina 4"/>
          <p:cNvSpPr>
            <a:spLocks noGrp="1"/>
          </p:cNvSpPr>
          <p:nvPr>
            <p:ph type="ftr" sz="quarter" idx="11"/>
          </p:nvPr>
        </p:nvSpPr>
        <p:spPr/>
        <p:txBody>
          <a:bodyPr/>
          <a:lstStyle/>
          <a:p>
            <a:endParaRPr lang="es-ES"/>
          </a:p>
        </p:txBody>
      </p:sp>
      <p:sp>
        <p:nvSpPr>
          <p:cNvPr id="6" name="Segnaposto numero diapositiva 5"/>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177957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s-E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5" name="Segnaposto piè di pagina 4"/>
          <p:cNvSpPr>
            <a:spLocks noGrp="1"/>
          </p:cNvSpPr>
          <p:nvPr>
            <p:ph type="ftr" sz="quarter" idx="11"/>
          </p:nvPr>
        </p:nvSpPr>
        <p:spPr/>
        <p:txBody>
          <a:bodyPr/>
          <a:lstStyle/>
          <a:p>
            <a:endParaRPr lang="es-ES"/>
          </a:p>
        </p:txBody>
      </p:sp>
      <p:sp>
        <p:nvSpPr>
          <p:cNvPr id="6" name="Segnaposto numero diapositiva 5"/>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97370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s-E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5" name="Segnaposto data 4"/>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6" name="Segnaposto piè di pagina 5"/>
          <p:cNvSpPr>
            <a:spLocks noGrp="1"/>
          </p:cNvSpPr>
          <p:nvPr>
            <p:ph type="ftr" sz="quarter" idx="11"/>
          </p:nvPr>
        </p:nvSpPr>
        <p:spPr/>
        <p:txBody>
          <a:bodyPr/>
          <a:lstStyle/>
          <a:p>
            <a:endParaRPr lang="es-ES"/>
          </a:p>
        </p:txBody>
      </p:sp>
      <p:sp>
        <p:nvSpPr>
          <p:cNvPr id="7" name="Segnaposto numero diapositiva 6"/>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317112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s-E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7" name="Segnaposto data 6"/>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8" name="Segnaposto piè di pagina 7"/>
          <p:cNvSpPr>
            <a:spLocks noGrp="1"/>
          </p:cNvSpPr>
          <p:nvPr>
            <p:ph type="ftr" sz="quarter" idx="11"/>
          </p:nvPr>
        </p:nvSpPr>
        <p:spPr/>
        <p:txBody>
          <a:bodyPr/>
          <a:lstStyle/>
          <a:p>
            <a:endParaRPr lang="es-ES"/>
          </a:p>
        </p:txBody>
      </p:sp>
      <p:sp>
        <p:nvSpPr>
          <p:cNvPr id="9" name="Segnaposto numero diapositiva 8"/>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58056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s-ES"/>
          </a:p>
        </p:txBody>
      </p:sp>
      <p:sp>
        <p:nvSpPr>
          <p:cNvPr id="3" name="Segnaposto data 2"/>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4" name="Segnaposto piè di pagina 3"/>
          <p:cNvSpPr>
            <a:spLocks noGrp="1"/>
          </p:cNvSpPr>
          <p:nvPr>
            <p:ph type="ftr" sz="quarter" idx="11"/>
          </p:nvPr>
        </p:nvSpPr>
        <p:spPr/>
        <p:txBody>
          <a:bodyPr/>
          <a:lstStyle/>
          <a:p>
            <a:endParaRPr lang="es-ES"/>
          </a:p>
        </p:txBody>
      </p:sp>
      <p:sp>
        <p:nvSpPr>
          <p:cNvPr id="5" name="Segnaposto numero diapositiva 4"/>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4537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3" name="Segnaposto piè di pagina 2"/>
          <p:cNvSpPr>
            <a:spLocks noGrp="1"/>
          </p:cNvSpPr>
          <p:nvPr>
            <p:ph type="ftr" sz="quarter" idx="11"/>
          </p:nvPr>
        </p:nvSpPr>
        <p:spPr/>
        <p:txBody>
          <a:bodyPr/>
          <a:lstStyle/>
          <a:p>
            <a:endParaRPr lang="es-ES"/>
          </a:p>
        </p:txBody>
      </p:sp>
      <p:sp>
        <p:nvSpPr>
          <p:cNvPr id="4" name="Segnaposto numero diapositiva 3"/>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119457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s-E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6" name="Segnaposto piè di pagina 5"/>
          <p:cNvSpPr>
            <a:spLocks noGrp="1"/>
          </p:cNvSpPr>
          <p:nvPr>
            <p:ph type="ftr" sz="quarter" idx="11"/>
          </p:nvPr>
        </p:nvSpPr>
        <p:spPr/>
        <p:txBody>
          <a:bodyPr/>
          <a:lstStyle/>
          <a:p>
            <a:endParaRPr lang="es-ES"/>
          </a:p>
        </p:txBody>
      </p:sp>
      <p:sp>
        <p:nvSpPr>
          <p:cNvPr id="7" name="Segnaposto numero diapositiva 6"/>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150114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s-E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33F8D0FD-19F2-447A-B9B3-EA127A2A629C}" type="datetimeFigureOut">
              <a:rPr lang="es-ES" smtClean="0"/>
              <a:pPr/>
              <a:t>25/02/2020</a:t>
            </a:fld>
            <a:endParaRPr lang="es-ES"/>
          </a:p>
        </p:txBody>
      </p:sp>
      <p:sp>
        <p:nvSpPr>
          <p:cNvPr id="6" name="Segnaposto piè di pagina 5"/>
          <p:cNvSpPr>
            <a:spLocks noGrp="1"/>
          </p:cNvSpPr>
          <p:nvPr>
            <p:ph type="ftr" sz="quarter" idx="11"/>
          </p:nvPr>
        </p:nvSpPr>
        <p:spPr/>
        <p:txBody>
          <a:bodyPr/>
          <a:lstStyle/>
          <a:p>
            <a:endParaRPr lang="es-ES"/>
          </a:p>
        </p:txBody>
      </p:sp>
      <p:sp>
        <p:nvSpPr>
          <p:cNvPr id="7" name="Segnaposto numero diapositiva 6"/>
          <p:cNvSpPr>
            <a:spLocks noGrp="1"/>
          </p:cNvSpPr>
          <p:nvPr>
            <p:ph type="sldNum" sz="quarter" idx="12"/>
          </p:nvPr>
        </p:nvSpPr>
        <p:spPr/>
        <p:txBody>
          <a:body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328879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s-E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8D0FD-19F2-447A-B9B3-EA127A2A629C}" type="datetimeFigureOut">
              <a:rPr lang="es-ES" smtClean="0"/>
              <a:pPr/>
              <a:t>25/02/2020</a:t>
            </a:fld>
            <a:endParaRPr lang="es-E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183E5-4F6B-45D7-AEFC-4C171821BCE9}" type="slidenum">
              <a:rPr lang="es-ES" smtClean="0"/>
              <a:pPr/>
              <a:t>‹Nº›</a:t>
            </a:fld>
            <a:endParaRPr lang="es-ES"/>
          </a:p>
        </p:txBody>
      </p:sp>
    </p:spTree>
    <p:extLst>
      <p:ext uri="{BB962C8B-B14F-4D97-AF65-F5344CB8AC3E}">
        <p14:creationId xmlns:p14="http://schemas.microsoft.com/office/powerpoint/2010/main" xmlns="" val="338479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GtmiOvrUgB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9BD5"/>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smtClean="0"/>
              <a:t>ENCUENTRO PAU</a:t>
            </a:r>
            <a:endParaRPr lang="es-AR" dirty="0"/>
          </a:p>
        </p:txBody>
      </p:sp>
      <p:sp>
        <p:nvSpPr>
          <p:cNvPr id="3" name="2 Subtítulo"/>
          <p:cNvSpPr>
            <a:spLocks noGrp="1"/>
          </p:cNvSpPr>
          <p:nvPr>
            <p:ph type="subTitle" idx="1"/>
          </p:nvPr>
        </p:nvSpPr>
        <p:spPr/>
        <p:txBody>
          <a:bodyPr/>
          <a:lstStyle/>
          <a:p>
            <a:r>
              <a:rPr lang="es-ES_tradnl" smtClean="0"/>
              <a:t>ECONOMIA SOCIAL Y SOLIDARIA</a:t>
            </a:r>
          </a:p>
          <a:p>
            <a:r>
              <a:rPr lang="es-ES_tradnl" smtClean="0"/>
              <a:t>25 de febrero 2020</a:t>
            </a:r>
            <a:endParaRPr lang="es-A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631852"/>
            <a:ext cx="10515600" cy="4545110"/>
          </a:xfrm>
        </p:spPr>
        <p:txBody>
          <a:bodyPr>
            <a:normAutofit/>
          </a:bodyPr>
          <a:lstStyle/>
          <a:p>
            <a:pPr algn="ctr">
              <a:buNone/>
            </a:pPr>
            <a:r>
              <a:rPr lang="es-ES_tradnl" sz="5400" b="1" dirty="0" smtClean="0">
                <a:latin typeface="Maiandra GD" pitchFamily="34" charset="0"/>
              </a:rPr>
              <a:t>DOCUMENTO ACI </a:t>
            </a:r>
            <a:r>
              <a:rPr lang="es-ES_tradnl" sz="5400" dirty="0" smtClean="0">
                <a:latin typeface="Maiandra GD" pitchFamily="34" charset="0"/>
              </a:rPr>
              <a:t>para dar pasos hacia el horizonte de una </a:t>
            </a:r>
            <a:r>
              <a:rPr lang="es-ES_tradnl" sz="5400" b="1" dirty="0" smtClean="0">
                <a:latin typeface="Maiandra GD" pitchFamily="34" charset="0"/>
              </a:rPr>
              <a:t>ECONOMÍA SOCIAL Y SOLIDARIA</a:t>
            </a:r>
          </a:p>
          <a:p>
            <a:pPr algn="ctr">
              <a:buNone/>
            </a:pPr>
            <a:endParaRPr lang="es-ES_tradnl" sz="4800" dirty="0" smtClean="0">
              <a:latin typeface="Maiandra G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838200" y="1420837"/>
            <a:ext cx="10515600" cy="4756126"/>
          </a:xfrm>
        </p:spPr>
        <p:txBody>
          <a:bodyPr>
            <a:normAutofit/>
          </a:bodyPr>
          <a:lstStyle/>
          <a:p>
            <a:pPr>
              <a:buNone/>
            </a:pPr>
            <a:r>
              <a:rPr lang="es-ES_tradnl" sz="5400" dirty="0" smtClean="0">
                <a:latin typeface="Maiandra GD" pitchFamily="34" charset="0"/>
              </a:rPr>
              <a:t>Introducción</a:t>
            </a:r>
          </a:p>
          <a:p>
            <a:pPr algn="ctr">
              <a:buNone/>
            </a:pPr>
            <a:r>
              <a:rPr lang="es-ES_tradnl" sz="5400" dirty="0" smtClean="0">
                <a:latin typeface="Maiandra GD" pitchFamily="34" charset="0"/>
              </a:rPr>
              <a:t>¿Qué relación hay entre la economía </a:t>
            </a:r>
          </a:p>
          <a:p>
            <a:pPr algn="ctr">
              <a:buNone/>
            </a:pPr>
            <a:r>
              <a:rPr lang="es-ES_tradnl" sz="5400" dirty="0" smtClean="0">
                <a:latin typeface="Maiandra GD" pitchFamily="34" charset="0"/>
              </a:rPr>
              <a:t>y nuestro carisma y misión?</a:t>
            </a:r>
            <a:endParaRPr lang="es-AR" sz="5400" dirty="0">
              <a:latin typeface="Maiandra G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72196"/>
            <a:ext cx="10515600" cy="818491"/>
          </a:xfrm>
        </p:spPr>
        <p:txBody>
          <a:bodyPr>
            <a:normAutofit fontScale="90000"/>
          </a:bodyPr>
          <a:lstStyle/>
          <a:p>
            <a:r>
              <a:rPr lang="it-IT" sz="5400" dirty="0" smtClean="0">
                <a:solidFill>
                  <a:schemeClr val="accent5">
                    <a:lumMod val="50000"/>
                  </a:schemeClr>
                </a:solidFill>
                <a:latin typeface="Maiandra GD" panose="020E0502030308020204" pitchFamily="34" charset="0"/>
              </a:rPr>
              <a:t>Marco de referencia ACI</a:t>
            </a:r>
            <a:endParaRPr lang="es-ES" sz="5400" dirty="0">
              <a:solidFill>
                <a:schemeClr val="accent5">
                  <a:lumMod val="50000"/>
                </a:schemeClr>
              </a:solidFill>
              <a:latin typeface="Maiandra GD" panose="020E0502030308020204" pitchFamily="34" charset="0"/>
            </a:endParaRPr>
          </a:p>
        </p:txBody>
      </p:sp>
      <p:sp>
        <p:nvSpPr>
          <p:cNvPr id="3" name="Segnaposto contenuto 2"/>
          <p:cNvSpPr>
            <a:spLocks noGrp="1"/>
          </p:cNvSpPr>
          <p:nvPr>
            <p:ph idx="1"/>
          </p:nvPr>
        </p:nvSpPr>
        <p:spPr>
          <a:xfrm>
            <a:off x="2729132" y="1899139"/>
            <a:ext cx="8173330" cy="4277824"/>
          </a:xfrm>
        </p:spPr>
        <p:txBody>
          <a:bodyPr>
            <a:normAutofit fontScale="92500" lnSpcReduction="10000"/>
          </a:bodyPr>
          <a:lstStyle/>
          <a:p>
            <a:pPr lvl="0">
              <a:buFont typeface="Wingdings" pitchFamily="2" charset="2"/>
              <a:buChar char="ü"/>
            </a:pPr>
            <a:r>
              <a:rPr lang="es-ES_tradnl" sz="5200" dirty="0">
                <a:solidFill>
                  <a:srgbClr val="420000"/>
                </a:solidFill>
                <a:latin typeface="Maiandra GD" panose="020E0502030308020204" pitchFamily="34" charset="0"/>
              </a:rPr>
              <a:t>El </a:t>
            </a:r>
            <a:r>
              <a:rPr lang="es-ES_tradnl" sz="5200" dirty="0" smtClean="0">
                <a:solidFill>
                  <a:srgbClr val="420000"/>
                </a:solidFill>
                <a:latin typeface="Maiandra GD" panose="020E0502030308020204" pitchFamily="34" charset="0"/>
              </a:rPr>
              <a:t>Evangelio</a:t>
            </a:r>
            <a:endParaRPr lang="es-ES" sz="5200" dirty="0">
              <a:solidFill>
                <a:srgbClr val="420000"/>
              </a:solidFill>
              <a:latin typeface="Maiandra GD" panose="020E0502030308020204" pitchFamily="34" charset="0"/>
            </a:endParaRPr>
          </a:p>
          <a:p>
            <a:pPr lvl="0">
              <a:buFont typeface="Wingdings" pitchFamily="2" charset="2"/>
              <a:buChar char="ü"/>
            </a:pPr>
            <a:r>
              <a:rPr lang="es-ES_tradnl" sz="5200" dirty="0" smtClean="0">
                <a:solidFill>
                  <a:srgbClr val="420000"/>
                </a:solidFill>
                <a:latin typeface="Maiandra GD" panose="020E0502030308020204" pitchFamily="34" charset="0"/>
              </a:rPr>
              <a:t>Tradición de la </a:t>
            </a:r>
            <a:r>
              <a:rPr lang="es-ES_tradnl" sz="5200" dirty="0">
                <a:solidFill>
                  <a:srgbClr val="420000"/>
                </a:solidFill>
                <a:latin typeface="Maiandra GD" panose="020E0502030308020204" pitchFamily="34" charset="0"/>
              </a:rPr>
              <a:t>Iglesia (DSI) </a:t>
            </a:r>
            <a:endParaRPr lang="es-ES_tradnl" sz="5200" dirty="0" smtClean="0">
              <a:solidFill>
                <a:srgbClr val="420000"/>
              </a:solidFill>
              <a:latin typeface="Maiandra GD" panose="020E0502030308020204" pitchFamily="34" charset="0"/>
            </a:endParaRPr>
          </a:p>
          <a:p>
            <a:pPr>
              <a:buFont typeface="Wingdings" pitchFamily="2" charset="2"/>
              <a:buChar char="ü"/>
            </a:pPr>
            <a:r>
              <a:rPr lang="es-ES_tradnl" sz="5200" dirty="0" smtClean="0">
                <a:solidFill>
                  <a:srgbClr val="420000"/>
                </a:solidFill>
                <a:latin typeface="Maiandra GD" panose="020E0502030308020204" pitchFamily="34" charset="0"/>
              </a:rPr>
              <a:t>Don carismático (CC)</a:t>
            </a:r>
            <a:endParaRPr lang="es-ES" sz="5200" dirty="0" smtClean="0">
              <a:solidFill>
                <a:srgbClr val="420000"/>
              </a:solidFill>
              <a:latin typeface="Maiandra GD" panose="020E0502030308020204" pitchFamily="34" charset="0"/>
            </a:endParaRPr>
          </a:p>
          <a:p>
            <a:pPr lvl="0">
              <a:buFont typeface="Wingdings" pitchFamily="2" charset="2"/>
              <a:buChar char="ü"/>
            </a:pPr>
            <a:r>
              <a:rPr lang="es-ES_tradnl" sz="5200" dirty="0" smtClean="0">
                <a:solidFill>
                  <a:srgbClr val="420000"/>
                </a:solidFill>
                <a:latin typeface="Maiandra GD" panose="020E0502030308020204" pitchFamily="34" charset="0"/>
              </a:rPr>
              <a:t>Economía al servicio del carisma y de la misión (CIVCSVA)</a:t>
            </a:r>
            <a:endParaRPr lang="es-ES" sz="5200" dirty="0">
              <a:solidFill>
                <a:srgbClr val="420000"/>
              </a:solidFill>
              <a:latin typeface="Maiandra GD" panose="020E0502030308020204" pitchFamily="34" charset="0"/>
            </a:endParaRPr>
          </a:p>
          <a:p>
            <a:endParaRPr lang="es-ES" sz="5800" dirty="0">
              <a:latin typeface="Maiandra GD" panose="020E0502030308020204" pitchFamily="34" charset="0"/>
            </a:endParaRPr>
          </a:p>
        </p:txBody>
      </p:sp>
    </p:spTree>
    <p:extLst>
      <p:ext uri="{BB962C8B-B14F-4D97-AF65-F5344CB8AC3E}">
        <p14:creationId xmlns:p14="http://schemas.microsoft.com/office/powerpoint/2010/main" xmlns="" val="37560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4000" y="2067951"/>
            <a:ext cx="9144000" cy="3189849"/>
          </a:xfrm>
        </p:spPr>
        <p:txBody>
          <a:bodyPr>
            <a:noAutofit/>
          </a:bodyPr>
          <a:lstStyle/>
          <a:p>
            <a:r>
              <a:rPr lang="es-ES_tradnl" sz="4000" i="1" dirty="0" smtClean="0">
                <a:solidFill>
                  <a:schemeClr val="accent5">
                    <a:lumMod val="50000"/>
                  </a:schemeClr>
                </a:solidFill>
                <a:latin typeface="Maiandra GD" panose="020E0502030308020204" pitchFamily="34" charset="0"/>
              </a:rPr>
              <a:t>El cristiano esta llamado a ser ecónomo: </a:t>
            </a:r>
            <a:br>
              <a:rPr lang="es-ES_tradnl" sz="4000" i="1" dirty="0" smtClean="0">
                <a:solidFill>
                  <a:schemeClr val="accent5">
                    <a:lumMod val="50000"/>
                  </a:schemeClr>
                </a:solidFill>
                <a:latin typeface="Maiandra GD" panose="020E0502030308020204" pitchFamily="34" charset="0"/>
              </a:rPr>
            </a:br>
            <a:r>
              <a:rPr lang="es-ES_tradnl" sz="4000" i="1" dirty="0" smtClean="0">
                <a:solidFill>
                  <a:schemeClr val="accent5">
                    <a:lumMod val="50000"/>
                  </a:schemeClr>
                </a:solidFill>
                <a:latin typeface="Maiandra GD" panose="020E0502030308020204" pitchFamily="34" charset="0"/>
              </a:rPr>
              <a:t>a administrar, distribuir, enriquecer, hacer fructificar lo recibido </a:t>
            </a:r>
          </a:p>
          <a:p>
            <a:r>
              <a:rPr lang="es-ES_tradnl" sz="4000" i="1" dirty="0" smtClean="0">
                <a:solidFill>
                  <a:schemeClr val="accent5">
                    <a:lumMod val="50000"/>
                  </a:schemeClr>
                </a:solidFill>
                <a:latin typeface="Maiandra GD" panose="020E0502030308020204" pitchFamily="34" charset="0"/>
              </a:rPr>
              <a:t>en beneficio de todos </a:t>
            </a:r>
          </a:p>
          <a:p>
            <a:pPr algn="r"/>
            <a:endParaRPr lang="es-ES_tradnl" i="1" dirty="0" smtClean="0">
              <a:solidFill>
                <a:schemeClr val="accent5">
                  <a:lumMod val="50000"/>
                </a:schemeClr>
              </a:solidFill>
              <a:latin typeface="Maiandra GD" panose="020E0502030308020204" pitchFamily="34" charset="0"/>
            </a:endParaRPr>
          </a:p>
          <a:p>
            <a:pPr algn="r"/>
            <a:r>
              <a:rPr lang="es-ES_tradnl" i="1" dirty="0" smtClean="0">
                <a:solidFill>
                  <a:schemeClr val="accent5">
                    <a:lumMod val="50000"/>
                  </a:schemeClr>
                </a:solidFill>
                <a:latin typeface="Maiandra GD" panose="020E0502030308020204" pitchFamily="34" charset="0"/>
              </a:rPr>
              <a:t>San Pedro en Economía al Servicio de la Misión, CIVCSVA</a:t>
            </a:r>
            <a:endParaRPr lang="es-AR" dirty="0"/>
          </a:p>
        </p:txBody>
      </p:sp>
      <p:sp>
        <p:nvSpPr>
          <p:cNvPr id="4" name="3 CuadroTexto"/>
          <p:cNvSpPr txBox="1"/>
          <p:nvPr/>
        </p:nvSpPr>
        <p:spPr>
          <a:xfrm>
            <a:off x="1603717" y="942535"/>
            <a:ext cx="2329740" cy="769441"/>
          </a:xfrm>
          <a:prstGeom prst="rect">
            <a:avLst/>
          </a:prstGeom>
          <a:noFill/>
        </p:spPr>
        <p:txBody>
          <a:bodyPr wrap="none" rtlCol="0">
            <a:spAutoFit/>
          </a:bodyPr>
          <a:lstStyle/>
          <a:p>
            <a:r>
              <a:rPr lang="es-ES_tradnl" sz="4400" dirty="0" smtClean="0">
                <a:latin typeface="Maiandra GD" pitchFamily="34" charset="0"/>
              </a:rPr>
              <a:t>Principio</a:t>
            </a:r>
            <a:endParaRPr lang="es-AR" sz="4400" dirty="0">
              <a:latin typeface="Maiandra G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61514"/>
            <a:ext cx="12192000" cy="4615449"/>
          </a:xfrm>
        </p:spPr>
        <p:txBody>
          <a:bodyPr>
            <a:normAutofit/>
          </a:bodyPr>
          <a:lstStyle/>
          <a:p>
            <a:pPr algn="ctr">
              <a:buNone/>
            </a:pPr>
            <a:r>
              <a:rPr lang="es-ES_tradnl" sz="4400" dirty="0" smtClean="0">
                <a:latin typeface="Maiandra GD" pitchFamily="34" charset="0"/>
              </a:rPr>
              <a:t>El modo de entender y de vivir la economía </a:t>
            </a:r>
          </a:p>
          <a:p>
            <a:pPr algn="ctr">
              <a:buNone/>
            </a:pPr>
            <a:r>
              <a:rPr lang="es-ES_tradnl" sz="4400" dirty="0" smtClean="0">
                <a:latin typeface="Maiandra GD" pitchFamily="34" charset="0"/>
              </a:rPr>
              <a:t>es una dimensión </a:t>
            </a:r>
          </a:p>
          <a:p>
            <a:pPr algn="ctr">
              <a:buNone/>
            </a:pPr>
            <a:r>
              <a:rPr lang="es-ES_tradnl" sz="4400" dirty="0" smtClean="0">
                <a:latin typeface="Maiandra GD" pitchFamily="34" charset="0"/>
              </a:rPr>
              <a:t>de nuestra consagración y carisma</a:t>
            </a:r>
          </a:p>
          <a:p>
            <a:pPr algn="ctr">
              <a:buNone/>
            </a:pPr>
            <a:endParaRPr lang="es-ES_tradnl" sz="4400" dirty="0" smtClean="0">
              <a:latin typeface="Maiandra GD" pitchFamily="34" charset="0"/>
            </a:endParaRPr>
          </a:p>
          <a:p>
            <a:pPr algn="ctr">
              <a:buNone/>
            </a:pPr>
            <a:r>
              <a:rPr lang="es-ES_tradnl" sz="2600" i="1" dirty="0" smtClean="0">
                <a:solidFill>
                  <a:srgbClr val="420000"/>
                </a:solidFill>
                <a:latin typeface="Maiandra GD" panose="020E0502030308020204" pitchFamily="34" charset="0"/>
              </a:rPr>
              <a:t>“La misión que la Iglesia ha confiado al Instituto </a:t>
            </a:r>
          </a:p>
          <a:p>
            <a:pPr algn="ctr">
              <a:buNone/>
            </a:pPr>
            <a:r>
              <a:rPr lang="es-ES_tradnl" sz="2600" i="1" dirty="0" smtClean="0">
                <a:solidFill>
                  <a:srgbClr val="420000"/>
                </a:solidFill>
                <a:latin typeface="Maiandra GD" panose="020E0502030308020204" pitchFamily="34" charset="0"/>
              </a:rPr>
              <a:t>une a todos sus miembros formando un solo cuerpo, y da sentido apostólico </a:t>
            </a:r>
          </a:p>
          <a:p>
            <a:pPr algn="ctr">
              <a:buNone/>
            </a:pPr>
            <a:r>
              <a:rPr lang="es-ES_tradnl" sz="2600" i="1" dirty="0" smtClean="0">
                <a:solidFill>
                  <a:srgbClr val="420000"/>
                </a:solidFill>
                <a:latin typeface="Maiandra GD" panose="020E0502030308020204" pitchFamily="34" charset="0"/>
              </a:rPr>
              <a:t>a cuanto las Esclavas somos, hacemos y padecemos”. CC 12</a:t>
            </a:r>
            <a:endParaRPr lang="es-AR" sz="2600" dirty="0">
              <a:latin typeface="Maiandra G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1" y="2855742"/>
            <a:ext cx="11887199" cy="2682094"/>
          </a:xfrm>
        </p:spPr>
        <p:txBody>
          <a:bodyPr>
            <a:normAutofit fontScale="90000"/>
          </a:bodyPr>
          <a:lstStyle/>
          <a:p>
            <a:r>
              <a:rPr lang="es-ES_tradnl" sz="2800" i="1" dirty="0" smtClean="0">
                <a:latin typeface="Maiandra GD" pitchFamily="34" charset="0"/>
              </a:rPr>
              <a:t/>
            </a:r>
            <a:br>
              <a:rPr lang="es-ES_tradnl" sz="2800" i="1" dirty="0" smtClean="0">
                <a:latin typeface="Maiandra GD" pitchFamily="34" charset="0"/>
              </a:rPr>
            </a:br>
            <a:r>
              <a:rPr lang="es-ES_tradnl" sz="2800" i="1" dirty="0" smtClean="0">
                <a:latin typeface="Maiandra GD" pitchFamily="34" charset="0"/>
              </a:rPr>
              <a:t/>
            </a:r>
            <a:br>
              <a:rPr lang="es-ES_tradnl" sz="2800" i="1" dirty="0" smtClean="0">
                <a:latin typeface="Maiandra GD" pitchFamily="34" charset="0"/>
              </a:rPr>
            </a:br>
            <a:r>
              <a:rPr lang="es-ES_tradnl" sz="2800" i="1" dirty="0" smtClean="0">
                <a:latin typeface="Maiandra GD" pitchFamily="34" charset="0"/>
              </a:rPr>
              <a:t/>
            </a:r>
            <a:br>
              <a:rPr lang="es-ES_tradnl" sz="2800" i="1" dirty="0" smtClean="0">
                <a:latin typeface="Maiandra GD" pitchFamily="34" charset="0"/>
              </a:rPr>
            </a:br>
            <a:r>
              <a:rPr lang="es-ES_tradnl" sz="2800" i="1" dirty="0" smtClean="0">
                <a:latin typeface="Maiandra GD" pitchFamily="34" charset="0"/>
              </a:rPr>
              <a:t/>
            </a:r>
            <a:br>
              <a:rPr lang="es-ES_tradnl" sz="2800" i="1" dirty="0" smtClean="0">
                <a:latin typeface="Maiandra GD" pitchFamily="34" charset="0"/>
              </a:rPr>
            </a:br>
            <a:r>
              <a:rPr lang="es-ES_tradnl" sz="2800" i="1" dirty="0" smtClean="0">
                <a:latin typeface="Maiandra GD" pitchFamily="34" charset="0"/>
              </a:rPr>
              <a:t/>
            </a:r>
            <a:br>
              <a:rPr lang="es-ES_tradnl" sz="2800" i="1" dirty="0" smtClean="0">
                <a:latin typeface="Maiandra GD" pitchFamily="34" charset="0"/>
              </a:rPr>
            </a:br>
            <a:r>
              <a:rPr lang="es-ES_tradnl" sz="2800" i="1" dirty="0" smtClean="0">
                <a:latin typeface="Maiandra GD" pitchFamily="34" charset="0"/>
              </a:rPr>
              <a:t/>
            </a:r>
            <a:br>
              <a:rPr lang="es-ES_tradnl" sz="2800" i="1" dirty="0" smtClean="0">
                <a:latin typeface="Maiandra GD" pitchFamily="34" charset="0"/>
              </a:rPr>
            </a:br>
            <a:r>
              <a:rPr lang="es-ES_tradnl" sz="2800" i="1" dirty="0" smtClean="0">
                <a:latin typeface="Maiandra GD" pitchFamily="34" charset="0"/>
              </a:rPr>
              <a:t>La relación con el mundo de la economía, con la gestión del dinero, su uso, la manera de consumir…</a:t>
            </a:r>
            <a:br>
              <a:rPr lang="es-ES_tradnl" sz="2800" i="1" dirty="0" smtClean="0">
                <a:latin typeface="Maiandra GD" pitchFamily="34" charset="0"/>
              </a:rPr>
            </a:br>
            <a:r>
              <a:rPr lang="es-ES_tradnl" sz="2800" i="1" dirty="0" smtClean="0">
                <a:latin typeface="Maiandra GD" pitchFamily="34" charset="0"/>
              </a:rPr>
              <a:t>participan de nuestra misión de Esclavas</a:t>
            </a:r>
            <a:br>
              <a:rPr lang="es-ES_tradnl" sz="2800" i="1" dirty="0" smtClean="0">
                <a:latin typeface="Maiandra GD" pitchFamily="34" charset="0"/>
              </a:rPr>
            </a:br>
            <a:r>
              <a:rPr lang="es-ES_tradnl" sz="2800" i="1" dirty="0" smtClean="0">
                <a:latin typeface="Maiandra GD" pitchFamily="34" charset="0"/>
              </a:rPr>
              <a:t/>
            </a:r>
            <a:br>
              <a:rPr lang="es-ES_tradnl" sz="2800" i="1" dirty="0" smtClean="0">
                <a:latin typeface="Maiandra GD" pitchFamily="34" charset="0"/>
              </a:rPr>
            </a:br>
            <a:r>
              <a:rPr lang="es-ES_tradnl" sz="8000" i="1" dirty="0" smtClean="0"/>
              <a:t/>
            </a:r>
            <a:br>
              <a:rPr lang="es-ES_tradnl" sz="8000" i="1" dirty="0" smtClean="0"/>
            </a:br>
            <a:r>
              <a:rPr lang="es-ES_tradnl" i="1" dirty="0" smtClean="0">
                <a:solidFill>
                  <a:schemeClr val="accent6">
                    <a:lumMod val="50000"/>
                  </a:schemeClr>
                </a:solidFill>
                <a:latin typeface="Maiandra GD" pitchFamily="34" charset="0"/>
              </a:rPr>
              <a:t>EL ÁMBITO ECONÓMICO ES UN LUGAR TEOLOGICO</a:t>
            </a:r>
            <a:r>
              <a:rPr lang="es-ES" sz="3300" dirty="0"/>
              <a:t/>
            </a:r>
            <a:br>
              <a:rPr lang="es-ES" sz="3300" dirty="0"/>
            </a:br>
            <a:endParaRPr lang="es-ES" sz="3300" dirty="0"/>
          </a:p>
        </p:txBody>
      </p:sp>
    </p:spTree>
    <p:extLst>
      <p:ext uri="{BB962C8B-B14F-4D97-AF65-F5344CB8AC3E}">
        <p14:creationId xmlns:p14="http://schemas.microsoft.com/office/powerpoint/2010/main" xmlns="" val="18427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492369"/>
            <a:ext cx="10515600" cy="5684594"/>
          </a:xfrm>
        </p:spPr>
        <p:txBody>
          <a:bodyPr>
            <a:normAutofit/>
          </a:bodyPr>
          <a:lstStyle/>
          <a:p>
            <a:endParaRPr lang="es-ES_tradnl" sz="5400" dirty="0" smtClean="0">
              <a:solidFill>
                <a:schemeClr val="accent1">
                  <a:lumMod val="75000"/>
                </a:schemeClr>
              </a:solidFill>
              <a:latin typeface="Maiandra GD" pitchFamily="34" charset="0"/>
            </a:endParaRPr>
          </a:p>
          <a:p>
            <a:pPr algn="ctr">
              <a:buNone/>
            </a:pPr>
            <a:r>
              <a:rPr lang="es-ES_tradnl" sz="4800" dirty="0" smtClean="0">
                <a:solidFill>
                  <a:schemeClr val="accent1">
                    <a:lumMod val="75000"/>
                  </a:schemeClr>
                </a:solidFill>
                <a:latin typeface="Maiandra GD" pitchFamily="34" charset="0"/>
              </a:rPr>
              <a:t>El carisma de la REPARACION </a:t>
            </a:r>
          </a:p>
          <a:p>
            <a:pPr algn="ctr">
              <a:buNone/>
            </a:pPr>
            <a:r>
              <a:rPr lang="es-ES_tradnl" sz="4800" dirty="0" smtClean="0">
                <a:solidFill>
                  <a:schemeClr val="accent1">
                    <a:lumMod val="75000"/>
                  </a:schemeClr>
                </a:solidFill>
                <a:latin typeface="Maiandra GD" pitchFamily="34" charset="0"/>
              </a:rPr>
              <a:t>nos da la capacidad de ver </a:t>
            </a:r>
          </a:p>
          <a:p>
            <a:pPr algn="ctr">
              <a:buNone/>
            </a:pPr>
            <a:r>
              <a:rPr lang="es-ES_tradnl" sz="4800" dirty="0" smtClean="0">
                <a:solidFill>
                  <a:schemeClr val="accent1">
                    <a:lumMod val="75000"/>
                  </a:schemeClr>
                </a:solidFill>
                <a:latin typeface="Maiandra GD" pitchFamily="34" charset="0"/>
              </a:rPr>
              <a:t>el germen y posibilidad de reparación en la realidad a la que somos enviadas</a:t>
            </a:r>
            <a:endParaRPr lang="es-AR" sz="4800" dirty="0">
              <a:solidFill>
                <a:schemeClr val="accent1">
                  <a:lumMod val="75000"/>
                </a:schemeClr>
              </a:solidFill>
              <a:latin typeface="Maiandra G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
            </a:r>
            <a:br>
              <a:rPr lang="es-AR" dirty="0" smtClean="0"/>
            </a:br>
            <a:endParaRPr lang="es-AR" dirty="0"/>
          </a:p>
        </p:txBody>
      </p:sp>
      <p:sp>
        <p:nvSpPr>
          <p:cNvPr id="3" name="2 Marcador de contenido"/>
          <p:cNvSpPr>
            <a:spLocks noGrp="1"/>
          </p:cNvSpPr>
          <p:nvPr>
            <p:ph idx="1"/>
          </p:nvPr>
        </p:nvSpPr>
        <p:spPr>
          <a:xfrm>
            <a:off x="838200" y="815926"/>
            <a:ext cx="10515600" cy="5361037"/>
          </a:xfrm>
        </p:spPr>
        <p:txBody>
          <a:bodyPr>
            <a:normAutofit/>
          </a:bodyPr>
          <a:lstStyle/>
          <a:p>
            <a:pPr>
              <a:buNone/>
            </a:pPr>
            <a:endParaRPr lang="es-ES_tradnl" dirty="0" smtClean="0"/>
          </a:p>
          <a:p>
            <a:pPr>
              <a:buNone/>
            </a:pPr>
            <a:endParaRPr lang="es-ES_tradnl" sz="3600" dirty="0" smtClean="0">
              <a:latin typeface="Maiandra GD" pitchFamily="34" charset="0"/>
            </a:endParaRPr>
          </a:p>
          <a:p>
            <a:pPr>
              <a:buNone/>
            </a:pPr>
            <a:endParaRPr lang="es-ES_tradnl" sz="3600" dirty="0" smtClean="0">
              <a:latin typeface="Maiandra GD" pitchFamily="34" charset="0"/>
            </a:endParaRPr>
          </a:p>
          <a:p>
            <a:pPr>
              <a:buNone/>
            </a:pPr>
            <a:r>
              <a:rPr lang="es-ES_tradnl" sz="3000" dirty="0" smtClean="0">
                <a:latin typeface="Maiandra GD" pitchFamily="34" charset="0"/>
              </a:rPr>
              <a:t>Nuestro modo de administrar tiene una dimensión carismática, que nos da un modo particular de entender la propiedad y los bienes (c175). Tiene su raíz en la Eucaristía. Se concreta en las opciones del Decreto 2 CGXX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97280"/>
            <a:ext cx="10515600" cy="5079684"/>
          </a:xfrm>
        </p:spPr>
        <p:txBody>
          <a:bodyPr/>
          <a:lstStyle/>
          <a:p>
            <a:pPr marL="0" indent="0">
              <a:buNone/>
            </a:pPr>
            <a:r>
              <a:rPr lang="it-IT" sz="4400" dirty="0" smtClean="0">
                <a:solidFill>
                  <a:srgbClr val="002060"/>
                </a:solidFill>
                <a:latin typeface="Maiandra GD" panose="020E0502030308020204" pitchFamily="34" charset="0"/>
              </a:rPr>
              <a:t>Concepto de</a:t>
            </a:r>
          </a:p>
          <a:p>
            <a:pPr marL="0" indent="0">
              <a:buNone/>
            </a:pPr>
            <a:r>
              <a:rPr lang="it-IT" sz="4400" dirty="0" smtClean="0">
                <a:solidFill>
                  <a:srgbClr val="002060"/>
                </a:solidFill>
                <a:latin typeface="Maiandra GD" panose="020E0502030308020204" pitchFamily="34" charset="0"/>
              </a:rPr>
              <a:t> </a:t>
            </a:r>
          </a:p>
          <a:p>
            <a:pPr marL="0" indent="0">
              <a:buNone/>
            </a:pPr>
            <a:r>
              <a:rPr lang="it-IT" sz="8000" dirty="0" smtClean="0">
                <a:solidFill>
                  <a:srgbClr val="002060"/>
                </a:solidFill>
                <a:latin typeface="Maiandra GD" panose="020E0502030308020204" pitchFamily="34" charset="0"/>
              </a:rPr>
              <a:t>Economia </a:t>
            </a:r>
          </a:p>
          <a:p>
            <a:pPr marL="0" indent="0" algn="ctr">
              <a:buNone/>
            </a:pPr>
            <a:r>
              <a:rPr lang="it-IT" sz="8000" dirty="0" smtClean="0">
                <a:solidFill>
                  <a:srgbClr val="002060"/>
                </a:solidFill>
                <a:latin typeface="Maiandra GD" panose="020E0502030308020204" pitchFamily="34" charset="0"/>
              </a:rPr>
              <a:t>social y solidaria</a:t>
            </a:r>
          </a:p>
          <a:p>
            <a:pPr marL="0" indent="0">
              <a:buNone/>
            </a:pPr>
            <a:endParaRPr lang="es-ES" dirty="0"/>
          </a:p>
        </p:txBody>
      </p:sp>
    </p:spTree>
    <p:extLst>
      <p:ext uri="{BB962C8B-B14F-4D97-AF65-F5344CB8AC3E}">
        <p14:creationId xmlns:p14="http://schemas.microsoft.com/office/powerpoint/2010/main" xmlns="" val="74417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sz="8000" dirty="0" smtClean="0">
                <a:solidFill>
                  <a:srgbClr val="002060"/>
                </a:solidFill>
                <a:latin typeface="Maiandra GD" panose="020E0502030308020204" pitchFamily="34" charset="0"/>
              </a:rPr>
              <a:t>Economia </a:t>
            </a:r>
          </a:p>
          <a:p>
            <a:pPr marL="0" indent="0" algn="ctr">
              <a:buNone/>
            </a:pPr>
            <a:r>
              <a:rPr lang="it-IT" sz="8300" b="1" dirty="0" smtClean="0">
                <a:solidFill>
                  <a:srgbClr val="420000"/>
                </a:solidFill>
                <a:latin typeface="Maiandra GD" panose="020E0502030308020204" pitchFamily="34" charset="0"/>
              </a:rPr>
              <a:t>social</a:t>
            </a:r>
            <a:r>
              <a:rPr lang="it-IT" sz="8000" dirty="0" smtClean="0">
                <a:solidFill>
                  <a:srgbClr val="002060"/>
                </a:solidFill>
                <a:latin typeface="Maiandra GD" panose="020E0502030308020204" pitchFamily="34" charset="0"/>
              </a:rPr>
              <a:t> y solidaria</a:t>
            </a:r>
          </a:p>
          <a:p>
            <a:pPr marL="0" indent="0">
              <a:buNone/>
            </a:pPr>
            <a:endParaRPr lang="es-ES" dirty="0"/>
          </a:p>
        </p:txBody>
      </p:sp>
    </p:spTree>
    <p:extLst>
      <p:ext uri="{BB962C8B-B14F-4D97-AF65-F5344CB8AC3E}">
        <p14:creationId xmlns:p14="http://schemas.microsoft.com/office/powerpoint/2010/main" xmlns="" val="102147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9BD5"/>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0" y="267285"/>
            <a:ext cx="4304714" cy="3263706"/>
          </a:xfrm>
        </p:spPr>
        <p:txBody>
          <a:bodyPr>
            <a:normAutofit/>
          </a:bodyPr>
          <a:lstStyle/>
          <a:p>
            <a:r>
              <a:rPr lang="es-ES_tradnl" sz="5400" dirty="0" smtClean="0">
                <a:solidFill>
                  <a:schemeClr val="bg2">
                    <a:lumMod val="25000"/>
                  </a:schemeClr>
                </a:solidFill>
                <a:latin typeface="Cooper Black" pitchFamily="18" charset="0"/>
              </a:rPr>
              <a:t>Mc 8,14- 21</a:t>
            </a:r>
            <a:endParaRPr lang="es-AR" sz="5400" dirty="0">
              <a:solidFill>
                <a:schemeClr val="bg2">
                  <a:lumMod val="25000"/>
                </a:schemeClr>
              </a:solidFill>
              <a:latin typeface="Cooper Black" pitchFamily="18" charset="0"/>
            </a:endParaRPr>
          </a:p>
        </p:txBody>
      </p:sp>
      <p:pic>
        <p:nvPicPr>
          <p:cNvPr id="2050" name="Picture 2" descr="C:\Users\Ines\Documents\PAU\reunion intermedia\FOTOS\jesus_preaches_from_boat2.jpg"/>
          <p:cNvPicPr>
            <a:picLocks noChangeAspect="1" noChangeArrowheads="1"/>
          </p:cNvPicPr>
          <p:nvPr/>
        </p:nvPicPr>
        <p:blipFill>
          <a:blip r:embed="rId2" cstate="print"/>
          <a:srcRect r="5522"/>
          <a:stretch>
            <a:fillRect/>
          </a:stretch>
        </p:blipFill>
        <p:spPr bwMode="auto">
          <a:xfrm>
            <a:off x="4210931" y="534573"/>
            <a:ext cx="7141697" cy="5669278"/>
          </a:xfrm>
          <a:prstGeom prst="rect">
            <a:avLst/>
          </a:prstGeom>
          <a:solidFill>
            <a:schemeClr val="tx1"/>
          </a:solidFill>
        </p:spPr>
      </p:pic>
      <p:sp>
        <p:nvSpPr>
          <p:cNvPr id="5" name="4 Rectángulo"/>
          <p:cNvSpPr/>
          <p:nvPr/>
        </p:nvSpPr>
        <p:spPr>
          <a:xfrm>
            <a:off x="4276578" y="5964702"/>
            <a:ext cx="886265" cy="1125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sz="8000" dirty="0" smtClean="0">
                <a:solidFill>
                  <a:srgbClr val="002060"/>
                </a:solidFill>
                <a:latin typeface="Maiandra GD" panose="020E0502030308020204" pitchFamily="34" charset="0"/>
              </a:rPr>
              <a:t>Economia </a:t>
            </a:r>
          </a:p>
          <a:p>
            <a:pPr marL="0" indent="0" algn="ctr">
              <a:buNone/>
            </a:pPr>
            <a:r>
              <a:rPr lang="it-IT" sz="8000" dirty="0" smtClean="0">
                <a:solidFill>
                  <a:srgbClr val="002060"/>
                </a:solidFill>
                <a:latin typeface="Maiandra GD" panose="020E0502030308020204" pitchFamily="34" charset="0"/>
              </a:rPr>
              <a:t>social y </a:t>
            </a:r>
            <a:r>
              <a:rPr lang="it-IT" sz="8300" b="1" dirty="0" smtClean="0">
                <a:solidFill>
                  <a:srgbClr val="420000"/>
                </a:solidFill>
                <a:latin typeface="Maiandra GD" panose="020E0502030308020204" pitchFamily="34" charset="0"/>
              </a:rPr>
              <a:t>solidaria</a:t>
            </a:r>
          </a:p>
          <a:p>
            <a:pPr marL="0" indent="0">
              <a:buNone/>
            </a:pPr>
            <a:endParaRPr lang="es-ES" dirty="0"/>
          </a:p>
        </p:txBody>
      </p:sp>
    </p:spTree>
    <p:extLst>
      <p:ext uri="{BB962C8B-B14F-4D97-AF65-F5344CB8AC3E}">
        <p14:creationId xmlns:p14="http://schemas.microsoft.com/office/powerpoint/2010/main" xmlns="" val="1489965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95754" y="758757"/>
            <a:ext cx="10158046" cy="5418206"/>
          </a:xfrm>
        </p:spPr>
        <p:txBody>
          <a:bodyPr>
            <a:normAutofit fontScale="92500"/>
          </a:bodyPr>
          <a:lstStyle/>
          <a:p>
            <a:pPr marL="0" indent="0" algn="ctr">
              <a:buNone/>
            </a:pPr>
            <a:r>
              <a:rPr lang="es-ES" sz="4000" dirty="0" smtClean="0">
                <a:solidFill>
                  <a:schemeClr val="accent5">
                    <a:lumMod val="50000"/>
                  </a:schemeClr>
                </a:solidFill>
                <a:latin typeface="Maiandra GD" pitchFamily="34" charset="0"/>
              </a:rPr>
              <a:t>MODELO ECONÓMICO </a:t>
            </a:r>
          </a:p>
          <a:p>
            <a:pPr marL="0" indent="0" algn="ctr">
              <a:buNone/>
            </a:pPr>
            <a:r>
              <a:rPr lang="es-ES" sz="4000" dirty="0" smtClean="0">
                <a:solidFill>
                  <a:schemeClr val="accent5">
                    <a:lumMod val="50000"/>
                  </a:schemeClr>
                </a:solidFill>
                <a:latin typeface="Maiandra GD" pitchFamily="34" charset="0"/>
              </a:rPr>
              <a:t>alternativo al del mercado</a:t>
            </a:r>
          </a:p>
          <a:p>
            <a:pPr marL="0" indent="0">
              <a:buNone/>
            </a:pPr>
            <a:endParaRPr lang="es-ES" sz="4000" dirty="0" smtClean="0">
              <a:solidFill>
                <a:schemeClr val="accent5">
                  <a:lumMod val="50000"/>
                </a:schemeClr>
              </a:solidFill>
              <a:latin typeface="Maiandra GD" pitchFamily="34" charset="0"/>
            </a:endParaRPr>
          </a:p>
          <a:p>
            <a:pPr marL="0" indent="0">
              <a:buNone/>
            </a:pPr>
            <a:r>
              <a:rPr lang="es-ES" sz="4000" dirty="0" smtClean="0">
                <a:solidFill>
                  <a:schemeClr val="accent5">
                    <a:lumMod val="50000"/>
                  </a:schemeClr>
                </a:solidFill>
                <a:latin typeface="Maiandra GD" pitchFamily="34" charset="0"/>
              </a:rPr>
              <a:t>UTILIDAD SOCIAL - Busca cambiar el mundo generando resultados económicos, sociales, culturales y medioambientales</a:t>
            </a:r>
          </a:p>
          <a:p>
            <a:pPr marL="0" indent="0">
              <a:buNone/>
            </a:pPr>
            <a:endParaRPr lang="es-ES" sz="4000" dirty="0" smtClean="0">
              <a:solidFill>
                <a:schemeClr val="accent5">
                  <a:lumMod val="50000"/>
                </a:schemeClr>
              </a:solidFill>
              <a:latin typeface="Maiandra GD" pitchFamily="34" charset="0"/>
            </a:endParaRPr>
          </a:p>
          <a:p>
            <a:pPr marL="0" indent="0">
              <a:buNone/>
            </a:pPr>
            <a:r>
              <a:rPr lang="es-ES" sz="4000" dirty="0" smtClean="0">
                <a:solidFill>
                  <a:schemeClr val="accent5">
                    <a:lumMod val="50000"/>
                  </a:schemeClr>
                </a:solidFill>
                <a:latin typeface="Maiandra GD" pitchFamily="34" charset="0"/>
              </a:rPr>
              <a:t>SOLIDARIO - Bienestar favorece a todos. Corrige la desigualdad que produce el mercado.</a:t>
            </a:r>
          </a:p>
          <a:p>
            <a:pPr marL="0" indent="0">
              <a:buNone/>
            </a:pPr>
            <a:endParaRPr lang="es-ES" dirty="0"/>
          </a:p>
        </p:txBody>
      </p:sp>
    </p:spTree>
    <p:extLst>
      <p:ext uri="{BB962C8B-B14F-4D97-AF65-F5344CB8AC3E}">
        <p14:creationId xmlns:p14="http://schemas.microsoft.com/office/powerpoint/2010/main" xmlns="" val="1515476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dirty="0"/>
          </a:p>
        </p:txBody>
      </p:sp>
      <p:pic>
        <p:nvPicPr>
          <p:cNvPr id="8194" name="Picture 2"/>
          <p:cNvPicPr>
            <a:picLocks noChangeAspect="1" noChangeArrowheads="1"/>
          </p:cNvPicPr>
          <p:nvPr/>
        </p:nvPicPr>
        <p:blipFill>
          <a:blip r:embed="rId2" cstate="print"/>
          <a:srcRect/>
          <a:stretch>
            <a:fillRect/>
          </a:stretch>
        </p:blipFill>
        <p:spPr bwMode="auto">
          <a:xfrm>
            <a:off x="367941" y="260648"/>
            <a:ext cx="11392688" cy="5544616"/>
          </a:xfrm>
          <a:prstGeom prst="rect">
            <a:avLst/>
          </a:prstGeom>
          <a:noFill/>
          <a:ln w="9525">
            <a:noFill/>
            <a:miter lim="800000"/>
            <a:headEnd/>
            <a:tailEnd/>
          </a:ln>
        </p:spPr>
      </p:pic>
      <p:sp>
        <p:nvSpPr>
          <p:cNvPr id="5" name="4 CuadroTexto"/>
          <p:cNvSpPr txBox="1"/>
          <p:nvPr/>
        </p:nvSpPr>
        <p:spPr>
          <a:xfrm>
            <a:off x="0" y="5661248"/>
            <a:ext cx="12192000" cy="1077218"/>
          </a:xfrm>
          <a:prstGeom prst="rect">
            <a:avLst/>
          </a:prstGeom>
          <a:noFill/>
        </p:spPr>
        <p:txBody>
          <a:bodyPr wrap="square" rtlCol="0">
            <a:spAutoFit/>
          </a:bodyPr>
          <a:lstStyle/>
          <a:p>
            <a:pPr algn="ctr"/>
            <a:r>
              <a:rPr lang="en-US" sz="2000" dirty="0" err="1" smtClean="0"/>
              <a:t>Catástrofe</a:t>
            </a:r>
            <a:r>
              <a:rPr lang="en-US" sz="2000" dirty="0" smtClean="0"/>
              <a:t> irreversible de </a:t>
            </a:r>
            <a:r>
              <a:rPr lang="en-US" sz="2000" dirty="0" err="1" smtClean="0"/>
              <a:t>orden</a:t>
            </a:r>
            <a:r>
              <a:rPr lang="en-US" sz="2000" dirty="0" smtClean="0"/>
              <a:t> </a:t>
            </a:r>
            <a:r>
              <a:rPr lang="en-US" sz="2000" dirty="0" err="1" smtClean="0"/>
              <a:t>planetario</a:t>
            </a:r>
            <a:endParaRPr lang="es-AR" sz="2000" dirty="0" smtClean="0"/>
          </a:p>
          <a:p>
            <a:pPr algn="ctr"/>
            <a:r>
              <a:rPr lang="en-US" sz="2000" dirty="0" smtClean="0"/>
              <a:t>Principio del </a:t>
            </a:r>
            <a:r>
              <a:rPr lang="en-US" sz="2000" dirty="0" err="1" smtClean="0"/>
              <a:t>mercado</a:t>
            </a:r>
            <a:r>
              <a:rPr lang="en-US" sz="2000" dirty="0" smtClean="0"/>
              <a:t> y de la </a:t>
            </a:r>
            <a:r>
              <a:rPr lang="en-US" sz="2000" dirty="0" err="1" smtClean="0"/>
              <a:t>acumulacion</a:t>
            </a:r>
            <a:r>
              <a:rPr lang="en-US" sz="2000" dirty="0" smtClean="0"/>
              <a:t> sin </a:t>
            </a:r>
            <a:r>
              <a:rPr lang="en-US" sz="2000" dirty="0" err="1" smtClean="0"/>
              <a:t>límites</a:t>
            </a:r>
            <a:endParaRPr lang="en-US" sz="2000" dirty="0" smtClean="0"/>
          </a:p>
          <a:p>
            <a:pPr algn="ctr"/>
            <a:r>
              <a:rPr lang="en-US" sz="2400" dirty="0" smtClean="0">
                <a:latin typeface="Forte" pitchFamily="66" charset="0"/>
              </a:rPr>
              <a:t>“El </a:t>
            </a:r>
            <a:r>
              <a:rPr lang="en-US" sz="2400" dirty="0" err="1" smtClean="0">
                <a:latin typeface="Forte" pitchFamily="66" charset="0"/>
              </a:rPr>
              <a:t>consumo</a:t>
            </a:r>
            <a:r>
              <a:rPr lang="en-US" sz="2400" dirty="0" smtClean="0">
                <a:latin typeface="Forte" pitchFamily="66" charset="0"/>
              </a:rPr>
              <a:t> </a:t>
            </a:r>
            <a:r>
              <a:rPr lang="en-US" sz="2400" dirty="0" err="1" smtClean="0">
                <a:latin typeface="Forte" pitchFamily="66" charset="0"/>
              </a:rPr>
              <a:t>nos</a:t>
            </a:r>
            <a:r>
              <a:rPr lang="en-US" sz="2400" dirty="0" smtClean="0">
                <a:latin typeface="Forte" pitchFamily="66" charset="0"/>
              </a:rPr>
              <a:t> consume”</a:t>
            </a:r>
          </a:p>
        </p:txBody>
      </p:sp>
      <p:sp>
        <p:nvSpPr>
          <p:cNvPr id="6" name="5 CuadroTexto"/>
          <p:cNvSpPr txBox="1"/>
          <p:nvPr/>
        </p:nvSpPr>
        <p:spPr>
          <a:xfrm rot="21044868">
            <a:off x="1200477" y="795563"/>
            <a:ext cx="3995004" cy="523220"/>
          </a:xfrm>
          <a:prstGeom prst="rect">
            <a:avLst/>
          </a:prstGeom>
          <a:solidFill>
            <a:schemeClr val="accent3">
              <a:lumMod val="40000"/>
              <a:lumOff val="60000"/>
            </a:schemeClr>
          </a:solidFill>
        </p:spPr>
        <p:txBody>
          <a:bodyPr wrap="none" rtlCol="0">
            <a:spAutoFit/>
          </a:bodyPr>
          <a:lstStyle/>
          <a:p>
            <a:r>
              <a:rPr lang="es-ES_tradnl" sz="2800" dirty="0" smtClean="0">
                <a:latin typeface="Forte" pitchFamily="66" charset="0"/>
              </a:rPr>
              <a:t>Crisis ambiental y social</a:t>
            </a:r>
            <a:endParaRPr lang="es-AR" sz="2800" dirty="0">
              <a:latin typeface="Forte"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908720"/>
            <a:ext cx="10972800" cy="648072"/>
          </a:xfrm>
        </p:spPr>
        <p:txBody>
          <a:bodyPr>
            <a:normAutofit fontScale="90000"/>
          </a:bodyPr>
          <a:lstStyle/>
          <a:p>
            <a:r>
              <a:rPr lang="es-AR" dirty="0" smtClean="0">
                <a:solidFill>
                  <a:srgbClr val="009900"/>
                </a:solidFill>
                <a:latin typeface="Forte" pitchFamily="66" charset="0"/>
              </a:rPr>
              <a:t>“Otro mundo es posible, si otra economía acontece”</a:t>
            </a:r>
            <a:r>
              <a:rPr lang="es-AR" dirty="0" smtClean="0"/>
              <a:t/>
            </a:r>
            <a:br>
              <a:rPr lang="es-AR" dirty="0" smtClean="0"/>
            </a:br>
            <a:endParaRPr lang="es-AR" dirty="0"/>
          </a:p>
        </p:txBody>
      </p:sp>
      <p:pic>
        <p:nvPicPr>
          <p:cNvPr id="2050" name="Picture 2"/>
          <p:cNvPicPr>
            <a:picLocks noGrp="1" noChangeAspect="1" noChangeArrowheads="1"/>
          </p:cNvPicPr>
          <p:nvPr>
            <p:ph idx="1"/>
          </p:nvPr>
        </p:nvPicPr>
        <p:blipFill>
          <a:blip r:embed="rId2" cstate="print"/>
          <a:srcRect l="16009" t="11769" r="41949" b="16636"/>
          <a:stretch>
            <a:fillRect/>
          </a:stretch>
        </p:blipFill>
        <p:spPr bwMode="auto">
          <a:xfrm>
            <a:off x="911424" y="2492896"/>
            <a:ext cx="4512501" cy="3240360"/>
          </a:xfrm>
          <a:prstGeom prst="rect">
            <a:avLst/>
          </a:prstGeom>
          <a:noFill/>
          <a:ln w="9525">
            <a:noFill/>
            <a:miter lim="800000"/>
            <a:headEnd/>
            <a:tailEnd/>
          </a:ln>
        </p:spPr>
      </p:pic>
      <p:sp>
        <p:nvSpPr>
          <p:cNvPr id="4" name="3 CuadroTexto"/>
          <p:cNvSpPr txBox="1"/>
          <p:nvPr/>
        </p:nvSpPr>
        <p:spPr>
          <a:xfrm>
            <a:off x="5135894" y="2060849"/>
            <a:ext cx="7056108" cy="4524315"/>
          </a:xfrm>
          <a:prstGeom prst="rect">
            <a:avLst/>
          </a:prstGeom>
          <a:noFill/>
        </p:spPr>
        <p:txBody>
          <a:bodyPr wrap="square" rtlCol="0">
            <a:spAutoFit/>
          </a:bodyPr>
          <a:lstStyle/>
          <a:p>
            <a:pPr algn="ctr"/>
            <a:r>
              <a:rPr lang="en-US" sz="2800" dirty="0" err="1" smtClean="0">
                <a:solidFill>
                  <a:srgbClr val="0070C0"/>
                </a:solidFill>
                <a:latin typeface="Forte" pitchFamily="66" charset="0"/>
              </a:rPr>
              <a:t>Economia</a:t>
            </a:r>
            <a:r>
              <a:rPr lang="en-US" sz="2800" dirty="0" smtClean="0">
                <a:solidFill>
                  <a:srgbClr val="0070C0"/>
                </a:solidFill>
                <a:latin typeface="Forte" pitchFamily="66" charset="0"/>
              </a:rPr>
              <a:t> Social y </a:t>
            </a:r>
            <a:r>
              <a:rPr lang="en-US" sz="2800" dirty="0" err="1" smtClean="0">
                <a:solidFill>
                  <a:srgbClr val="0070C0"/>
                </a:solidFill>
                <a:latin typeface="Forte" pitchFamily="66" charset="0"/>
              </a:rPr>
              <a:t>Solidaria</a:t>
            </a:r>
            <a:endParaRPr lang="en-US" sz="2800" dirty="0" smtClean="0">
              <a:solidFill>
                <a:srgbClr val="0070C0"/>
              </a:solidFill>
              <a:latin typeface="Forte" pitchFamily="66" charset="0"/>
            </a:endParaRPr>
          </a:p>
          <a:p>
            <a:pPr algn="ctr"/>
            <a:r>
              <a:rPr lang="en-US" sz="2000" dirty="0" smtClean="0">
                <a:latin typeface="Comic Sans MS" pitchFamily="66" charset="0"/>
              </a:rPr>
              <a:t>1945, Bolivia, Venezuela, </a:t>
            </a:r>
            <a:r>
              <a:rPr lang="en-US" sz="2000" dirty="0" err="1" smtClean="0">
                <a:latin typeface="Comic Sans MS" pitchFamily="66" charset="0"/>
              </a:rPr>
              <a:t>Brasil</a:t>
            </a:r>
            <a:r>
              <a:rPr lang="en-US" sz="2000" dirty="0" smtClean="0">
                <a:latin typeface="Comic Sans MS" pitchFamily="66" charset="0"/>
              </a:rPr>
              <a:t>, Ecuador </a:t>
            </a:r>
          </a:p>
          <a:p>
            <a:pPr algn="ctr"/>
            <a:endParaRPr lang="en-US" sz="2000" dirty="0" smtClean="0">
              <a:latin typeface="Comic Sans MS" pitchFamily="66" charset="0"/>
            </a:endParaRPr>
          </a:p>
          <a:p>
            <a:pPr algn="ctr"/>
            <a:endParaRPr lang="en-US" sz="2000" dirty="0" smtClean="0">
              <a:latin typeface="Comic Sans MS" pitchFamily="66" charset="0"/>
            </a:endParaRPr>
          </a:p>
          <a:p>
            <a:pPr algn="ctr"/>
            <a:r>
              <a:rPr lang="en-US" sz="2000" dirty="0" err="1" smtClean="0">
                <a:latin typeface="Comic Sans MS" pitchFamily="66" charset="0"/>
              </a:rPr>
              <a:t>Inspirado</a:t>
            </a:r>
            <a:r>
              <a:rPr lang="en-US" sz="2000" dirty="0" smtClean="0">
                <a:latin typeface="Comic Sans MS" pitchFamily="66" charset="0"/>
              </a:rPr>
              <a:t> en la DSI y en la </a:t>
            </a:r>
          </a:p>
          <a:p>
            <a:pPr algn="ctr"/>
            <a:r>
              <a:rPr lang="en-US" sz="2000" dirty="0" err="1" smtClean="0">
                <a:latin typeface="Comic Sans MS" pitchFamily="66" charset="0"/>
              </a:rPr>
              <a:t>Cosmovisión</a:t>
            </a:r>
            <a:r>
              <a:rPr lang="en-US" sz="2000" dirty="0" smtClean="0">
                <a:latin typeface="Comic Sans MS" pitchFamily="66" charset="0"/>
              </a:rPr>
              <a:t> Ancestral LA del</a:t>
            </a:r>
          </a:p>
          <a:p>
            <a:pPr algn="ctr"/>
            <a:r>
              <a:rPr lang="es-AR" sz="2800" dirty="0" err="1" smtClean="0">
                <a:solidFill>
                  <a:srgbClr val="0070C0"/>
                </a:solidFill>
                <a:latin typeface="Forte" pitchFamily="66" charset="0"/>
              </a:rPr>
              <a:t>Sumak</a:t>
            </a:r>
            <a:r>
              <a:rPr lang="es-AR" sz="2800" dirty="0" smtClean="0">
                <a:solidFill>
                  <a:srgbClr val="0070C0"/>
                </a:solidFill>
                <a:latin typeface="Forte" pitchFamily="66" charset="0"/>
              </a:rPr>
              <a:t> </a:t>
            </a:r>
            <a:r>
              <a:rPr lang="es-AR" sz="2800" dirty="0" err="1" smtClean="0">
                <a:solidFill>
                  <a:srgbClr val="0070C0"/>
                </a:solidFill>
                <a:latin typeface="Forte" pitchFamily="66" charset="0"/>
              </a:rPr>
              <a:t>Kawsay</a:t>
            </a:r>
            <a:r>
              <a:rPr lang="es-AR" sz="2800" dirty="0" smtClean="0">
                <a:solidFill>
                  <a:srgbClr val="0070C0"/>
                </a:solidFill>
                <a:latin typeface="Forte" pitchFamily="66" charset="0"/>
              </a:rPr>
              <a:t> o </a:t>
            </a:r>
            <a:r>
              <a:rPr lang="en-US" sz="2800" dirty="0" err="1" smtClean="0">
                <a:solidFill>
                  <a:srgbClr val="0070C0"/>
                </a:solidFill>
                <a:latin typeface="Forte" pitchFamily="66" charset="0"/>
              </a:rPr>
              <a:t>Buen</a:t>
            </a:r>
            <a:r>
              <a:rPr lang="en-US" sz="2800" dirty="0" smtClean="0">
                <a:solidFill>
                  <a:srgbClr val="0070C0"/>
                </a:solidFill>
                <a:latin typeface="Forte" pitchFamily="66" charset="0"/>
              </a:rPr>
              <a:t> </a:t>
            </a:r>
            <a:r>
              <a:rPr lang="en-US" sz="2800" dirty="0" err="1" smtClean="0">
                <a:solidFill>
                  <a:srgbClr val="0070C0"/>
                </a:solidFill>
                <a:latin typeface="Forte" pitchFamily="66" charset="0"/>
              </a:rPr>
              <a:t>Vivir</a:t>
            </a:r>
            <a:endParaRPr lang="en-US" sz="2800" dirty="0" smtClean="0">
              <a:solidFill>
                <a:srgbClr val="0070C0"/>
              </a:solidFill>
              <a:latin typeface="Forte" pitchFamily="66" charset="0"/>
            </a:endParaRPr>
          </a:p>
          <a:p>
            <a:endParaRPr lang="en-US" dirty="0" smtClean="0"/>
          </a:p>
          <a:p>
            <a:endParaRPr lang="en-US" dirty="0" smtClean="0"/>
          </a:p>
          <a:p>
            <a:endParaRPr lang="en-US" dirty="0" smtClean="0"/>
          </a:p>
          <a:p>
            <a:pPr algn="ctr"/>
            <a:r>
              <a:rPr lang="en-US" sz="2000" dirty="0" err="1" smtClean="0">
                <a:latin typeface="Comic Sans MS" pitchFamily="66" charset="0"/>
              </a:rPr>
              <a:t>Centrada</a:t>
            </a:r>
            <a:r>
              <a:rPr lang="en-US" sz="2000" dirty="0" smtClean="0">
                <a:latin typeface="Comic Sans MS" pitchFamily="66" charset="0"/>
              </a:rPr>
              <a:t> en el </a:t>
            </a:r>
            <a:r>
              <a:rPr lang="en-US" sz="2000" dirty="0" err="1" smtClean="0">
                <a:latin typeface="Comic Sans MS" pitchFamily="66" charset="0"/>
              </a:rPr>
              <a:t>bienestar</a:t>
            </a:r>
            <a:r>
              <a:rPr lang="en-US" sz="2000" dirty="0" smtClean="0">
                <a:latin typeface="Comic Sans MS" pitchFamily="66" charset="0"/>
              </a:rPr>
              <a:t> de la persona,</a:t>
            </a:r>
          </a:p>
          <a:p>
            <a:pPr algn="ctr"/>
            <a:r>
              <a:rPr lang="en-US" sz="2000" dirty="0" smtClean="0">
                <a:latin typeface="Comic Sans MS" pitchFamily="66" charset="0"/>
              </a:rPr>
              <a:t>el </a:t>
            </a:r>
            <a:r>
              <a:rPr lang="en-US" sz="2000" dirty="0" err="1" smtClean="0">
                <a:latin typeface="Comic Sans MS" pitchFamily="66" charset="0"/>
              </a:rPr>
              <a:t>respeto</a:t>
            </a:r>
            <a:r>
              <a:rPr lang="en-US" sz="2000" dirty="0" smtClean="0">
                <a:latin typeface="Comic Sans MS" pitchFamily="66" charset="0"/>
              </a:rPr>
              <a:t> </a:t>
            </a:r>
            <a:r>
              <a:rPr lang="en-US" sz="2000" dirty="0" err="1" smtClean="0">
                <a:latin typeface="Comic Sans MS" pitchFamily="66" charset="0"/>
              </a:rPr>
              <a:t>por</a:t>
            </a:r>
            <a:r>
              <a:rPr lang="en-US" sz="2000" dirty="0" smtClean="0">
                <a:latin typeface="Comic Sans MS" pitchFamily="66" charset="0"/>
              </a:rPr>
              <a:t> la </a:t>
            </a:r>
            <a:r>
              <a:rPr lang="en-US" sz="2000" dirty="0" err="1" smtClean="0">
                <a:latin typeface="Comic Sans MS" pitchFamily="66" charset="0"/>
              </a:rPr>
              <a:t>biodiversidad</a:t>
            </a:r>
            <a:r>
              <a:rPr lang="en-US" sz="2000" dirty="0" smtClean="0">
                <a:latin typeface="Comic Sans MS" pitchFamily="66" charset="0"/>
              </a:rPr>
              <a:t> y</a:t>
            </a:r>
          </a:p>
          <a:p>
            <a:pPr algn="ctr"/>
            <a:r>
              <a:rPr lang="en-US" sz="2000" dirty="0" smtClean="0">
                <a:latin typeface="Comic Sans MS" pitchFamily="66" charset="0"/>
              </a:rPr>
              <a:t> la </a:t>
            </a:r>
            <a:r>
              <a:rPr lang="en-US" sz="2000" dirty="0" err="1" smtClean="0">
                <a:latin typeface="Comic Sans MS" pitchFamily="66" charset="0"/>
              </a:rPr>
              <a:t>racionalidad</a:t>
            </a:r>
            <a:r>
              <a:rPr lang="en-US" sz="2000" dirty="0" smtClean="0">
                <a:latin typeface="Comic Sans MS" pitchFamily="66" charset="0"/>
              </a:rPr>
              <a:t> </a:t>
            </a:r>
            <a:r>
              <a:rPr lang="en-US" sz="2000" dirty="0" err="1" smtClean="0">
                <a:latin typeface="Comic Sans MS" pitchFamily="66" charset="0"/>
              </a:rPr>
              <a:t>reproductiva</a:t>
            </a:r>
            <a:r>
              <a:rPr lang="en-US" sz="2000" dirty="0" smtClean="0">
                <a:latin typeface="Comic Sans MS" pitchFamily="66" charset="0"/>
              </a:rPr>
              <a:t> de la </a:t>
            </a:r>
            <a:r>
              <a:rPr lang="en-US" sz="2000" dirty="0" err="1" smtClean="0">
                <a:latin typeface="Comic Sans MS" pitchFamily="66" charset="0"/>
              </a:rPr>
              <a:t>vida</a:t>
            </a:r>
            <a:endParaRPr lang="en-US" sz="2000" dirty="0" smtClean="0">
              <a:latin typeface="Comic Sans MS" pitchFamily="66" charset="0"/>
            </a:endParaRPr>
          </a:p>
          <a:p>
            <a:endParaRPr lang="es-AR" dirty="0"/>
          </a:p>
        </p:txBody>
      </p:sp>
      <p:sp>
        <p:nvSpPr>
          <p:cNvPr id="6" name="5 Rectángulo"/>
          <p:cNvSpPr/>
          <p:nvPr/>
        </p:nvSpPr>
        <p:spPr>
          <a:xfrm>
            <a:off x="4751851" y="4221088"/>
            <a:ext cx="672075" cy="1440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053977295"/>
              </p:ext>
            </p:extLst>
          </p:nvPr>
        </p:nvGraphicFramePr>
        <p:xfrm>
          <a:off x="0" y="0"/>
          <a:ext cx="12192000" cy="6842788"/>
        </p:xfrm>
        <a:graphic>
          <a:graphicData uri="http://schemas.openxmlformats.org/drawingml/2006/table">
            <a:tbl>
              <a:tblPr firstRow="1" bandRow="1">
                <a:tableStyleId>{5C22544A-7EE6-4342-B048-85BDC9FD1C3A}</a:tableStyleId>
              </a:tblPr>
              <a:tblGrid>
                <a:gridCol w="2063552"/>
                <a:gridCol w="4608512"/>
                <a:gridCol w="5519936"/>
              </a:tblGrid>
              <a:tr h="979714">
                <a:tc>
                  <a:txBody>
                    <a:bodyPr/>
                    <a:lstStyle/>
                    <a:p>
                      <a:endParaRPr lang="es-AR" dirty="0"/>
                    </a:p>
                  </a:txBody>
                  <a:tcPr marL="121920" marR="121920"/>
                </a:tc>
                <a:tc>
                  <a:txBody>
                    <a:bodyPr/>
                    <a:lstStyle/>
                    <a:p>
                      <a:r>
                        <a:rPr lang="es-ES_tradnl" sz="2000" dirty="0" smtClean="0"/>
                        <a:t>Economía </a:t>
                      </a:r>
                    </a:p>
                    <a:p>
                      <a:r>
                        <a:rPr lang="es-ES_tradnl" sz="2000" dirty="0" smtClean="0"/>
                        <a:t>Visión</a:t>
                      </a:r>
                      <a:r>
                        <a:rPr lang="es-ES_tradnl" sz="2000" baseline="0" dirty="0" smtClean="0"/>
                        <a:t> de la ganancia</a:t>
                      </a:r>
                      <a:endParaRPr lang="es-AR" sz="2000" dirty="0"/>
                    </a:p>
                  </a:txBody>
                  <a:tcPr marL="121920" marR="121920"/>
                </a:tc>
                <a:tc>
                  <a:txBody>
                    <a:bodyPr/>
                    <a:lstStyle/>
                    <a:p>
                      <a:r>
                        <a:rPr lang="es-ES_tradnl" sz="2000" dirty="0" smtClean="0"/>
                        <a:t>Economía</a:t>
                      </a:r>
                      <a:r>
                        <a:rPr lang="es-ES_tradnl" sz="2000" baseline="0" dirty="0" smtClean="0"/>
                        <a:t> alternativa</a:t>
                      </a:r>
                    </a:p>
                    <a:p>
                      <a:r>
                        <a:rPr lang="es-ES_tradnl" sz="2000" baseline="0" dirty="0" smtClean="0"/>
                        <a:t>Cosmovisión Buen Vivir</a:t>
                      </a:r>
                      <a:endParaRPr lang="es-AR" sz="2000" dirty="0"/>
                    </a:p>
                  </a:txBody>
                  <a:tcPr marL="121920" marR="121920"/>
                </a:tc>
              </a:tr>
              <a:tr h="979714">
                <a:tc>
                  <a:txBody>
                    <a:bodyPr/>
                    <a:lstStyle/>
                    <a:p>
                      <a:r>
                        <a:rPr lang="es-ES_tradnl" dirty="0" smtClean="0"/>
                        <a:t>Coordinación</a:t>
                      </a:r>
                      <a:endParaRPr lang="es-AR" dirty="0"/>
                    </a:p>
                  </a:txBody>
                  <a:tcPr marL="121920" marR="121920"/>
                </a:tc>
                <a:tc>
                  <a:txBody>
                    <a:bodyPr/>
                    <a:lstStyle/>
                    <a:p>
                      <a:r>
                        <a:rPr lang="es-ES_tradnl" dirty="0" smtClean="0"/>
                        <a:t>Mercado</a:t>
                      </a:r>
                    </a:p>
                    <a:p>
                      <a:r>
                        <a:rPr lang="es-ES_tradnl" dirty="0" smtClean="0"/>
                        <a:t>Mecanismo ciego</a:t>
                      </a:r>
                      <a:endParaRPr lang="es-AR" dirty="0"/>
                    </a:p>
                  </a:txBody>
                  <a:tcPr marL="121920" marR="121920"/>
                </a:tc>
                <a:tc>
                  <a:txBody>
                    <a:bodyPr/>
                    <a:lstStyle/>
                    <a:p>
                      <a:r>
                        <a:rPr lang="es-ES_tradnl" dirty="0" smtClean="0"/>
                        <a:t>Comunitario</a:t>
                      </a:r>
                    </a:p>
                    <a:p>
                      <a:r>
                        <a:rPr lang="es-ES_tradnl" dirty="0" smtClean="0"/>
                        <a:t>Democracia</a:t>
                      </a:r>
                      <a:r>
                        <a:rPr lang="es-ES_tradnl" baseline="0" dirty="0" smtClean="0"/>
                        <a:t> directa, igualdad, autogestión</a:t>
                      </a:r>
                      <a:endParaRPr lang="es-AR" dirty="0"/>
                    </a:p>
                  </a:txBody>
                  <a:tcPr marL="121920" marR="121920"/>
                </a:tc>
              </a:tr>
              <a:tr h="1037524">
                <a:tc>
                  <a:txBody>
                    <a:bodyPr/>
                    <a:lstStyle/>
                    <a:p>
                      <a:r>
                        <a:rPr lang="es-ES_tradnl" dirty="0" smtClean="0"/>
                        <a:t>Producción</a:t>
                      </a:r>
                      <a:endParaRPr lang="es-AR" dirty="0"/>
                    </a:p>
                  </a:txBody>
                  <a:tcPr marL="121920" marR="121920"/>
                </a:tc>
                <a:tc>
                  <a:txBody>
                    <a:bodyPr/>
                    <a:lstStyle/>
                    <a:p>
                      <a:r>
                        <a:rPr lang="es-ES_tradnl" dirty="0" smtClean="0"/>
                        <a:t>Macroeconomía</a:t>
                      </a:r>
                    </a:p>
                    <a:p>
                      <a:r>
                        <a:rPr lang="es-ES_tradnl" dirty="0" err="1" smtClean="0"/>
                        <a:t>Extractista</a:t>
                      </a:r>
                      <a:endParaRPr lang="es-ES_tradnl" dirty="0" smtClean="0"/>
                    </a:p>
                    <a:p>
                      <a:r>
                        <a:rPr lang="es-ES_tradnl" dirty="0" smtClean="0"/>
                        <a:t>Tecnología</a:t>
                      </a:r>
                      <a:endParaRPr lang="es-AR" dirty="0"/>
                    </a:p>
                  </a:txBody>
                  <a:tcPr marL="121920" marR="121920"/>
                </a:tc>
                <a:tc>
                  <a:txBody>
                    <a:bodyPr/>
                    <a:lstStyle/>
                    <a:p>
                      <a:r>
                        <a:rPr lang="es-ES_tradnl" dirty="0" smtClean="0"/>
                        <a:t>Microeconomía</a:t>
                      </a:r>
                    </a:p>
                    <a:p>
                      <a:r>
                        <a:rPr lang="es-ES_tradnl" dirty="0" smtClean="0"/>
                        <a:t>Compromiso con entorno</a:t>
                      </a:r>
                    </a:p>
                    <a:p>
                      <a:r>
                        <a:rPr lang="es-ES_tradnl" dirty="0" smtClean="0"/>
                        <a:t>Empoderamiento</a:t>
                      </a:r>
                      <a:r>
                        <a:rPr lang="es-ES_tradnl" baseline="0" dirty="0" smtClean="0"/>
                        <a:t> de vulnerables</a:t>
                      </a:r>
                    </a:p>
                  </a:txBody>
                  <a:tcPr marL="121920" marR="121920"/>
                </a:tc>
              </a:tr>
              <a:tr h="979714">
                <a:tc>
                  <a:txBody>
                    <a:bodyPr/>
                    <a:lstStyle/>
                    <a:p>
                      <a:r>
                        <a:rPr lang="es-ES_tradnl" dirty="0" smtClean="0"/>
                        <a:t>Distribución de bienes</a:t>
                      </a:r>
                    </a:p>
                    <a:p>
                      <a:pPr algn="r"/>
                      <a:r>
                        <a:rPr lang="es-ES_tradnl" dirty="0" smtClean="0"/>
                        <a:t>Riqueza</a:t>
                      </a:r>
                    </a:p>
                    <a:p>
                      <a:endParaRPr lang="es-AR" dirty="0"/>
                    </a:p>
                  </a:txBody>
                  <a:tcPr marL="121920" marR="121920"/>
                </a:tc>
                <a:tc>
                  <a:txBody>
                    <a:bodyPr/>
                    <a:lstStyle/>
                    <a:p>
                      <a:r>
                        <a:rPr lang="es-ES_tradnl" dirty="0" smtClean="0"/>
                        <a:t>Propiedad privada/estado</a:t>
                      </a:r>
                    </a:p>
                    <a:p>
                      <a:endParaRPr lang="es-ES_tradnl" dirty="0" smtClean="0"/>
                    </a:p>
                    <a:p>
                      <a:r>
                        <a:rPr lang="es-ES_tradnl" dirty="0" smtClean="0"/>
                        <a:t>Materia prima/producción</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Autoconsumo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Recursos y reservas locales: </a:t>
                      </a:r>
                      <a:endParaRPr lang="es-AR" dirty="0" smtClean="0"/>
                    </a:p>
                    <a:p>
                      <a:r>
                        <a:rPr lang="es-ES_tradnl" dirty="0" smtClean="0"/>
                        <a:t>Conocimiento, bienes de producción</a:t>
                      </a:r>
                      <a:r>
                        <a:rPr lang="es-ES_tradnl" baseline="0" dirty="0" smtClean="0"/>
                        <a:t> (tierra) y usufructo comunitarios</a:t>
                      </a:r>
                      <a:endParaRPr lang="es-AR" dirty="0"/>
                    </a:p>
                  </a:txBody>
                  <a:tcPr marL="121920" marR="121920"/>
                </a:tc>
              </a:tr>
              <a:tr h="979714">
                <a:tc>
                  <a:txBody>
                    <a:bodyPr/>
                    <a:lstStyle/>
                    <a:p>
                      <a:r>
                        <a:rPr lang="es-ES_tradnl" dirty="0" smtClean="0"/>
                        <a:t>Circulación</a:t>
                      </a:r>
                      <a:endParaRPr lang="es-AR" dirty="0"/>
                    </a:p>
                  </a:txBody>
                  <a:tcPr marL="121920" marR="121920"/>
                </a:tc>
                <a:tc>
                  <a:txBody>
                    <a:bodyPr/>
                    <a:lstStyle/>
                    <a:p>
                      <a:r>
                        <a:rPr lang="es-ES_tradnl" dirty="0" smtClean="0"/>
                        <a:t>Competencia entre personas, grupos</a:t>
                      </a:r>
                      <a:r>
                        <a:rPr lang="es-ES_tradnl" baseline="0" dirty="0" smtClean="0"/>
                        <a:t> y empresas</a:t>
                      </a:r>
                      <a:endParaRPr lang="es-AR" dirty="0"/>
                    </a:p>
                  </a:txBody>
                  <a:tcPr marL="121920" marR="121920"/>
                </a:tc>
                <a:tc>
                  <a:txBody>
                    <a:bodyPr/>
                    <a:lstStyle/>
                    <a:p>
                      <a:r>
                        <a:rPr lang="es-ES_tradnl" dirty="0" smtClean="0"/>
                        <a:t>Cooperación: cooperativas, asociaciones,</a:t>
                      </a:r>
                      <a:r>
                        <a:rPr lang="es-ES_tradnl" baseline="0" dirty="0" smtClean="0"/>
                        <a:t> mutuales o </a:t>
                      </a:r>
                      <a:r>
                        <a:rPr lang="es-ES_tradnl" baseline="0" dirty="0" err="1" smtClean="0"/>
                        <a:t>prosumidores</a:t>
                      </a:r>
                      <a:r>
                        <a:rPr lang="es-ES_tradnl" baseline="0" dirty="0" smtClean="0"/>
                        <a:t>.</a:t>
                      </a:r>
                    </a:p>
                  </a:txBody>
                  <a:tcPr marL="121920" marR="121920"/>
                </a:tc>
              </a:tr>
              <a:tr h="697688">
                <a:tc>
                  <a:txBody>
                    <a:bodyPr/>
                    <a:lstStyle/>
                    <a:p>
                      <a:r>
                        <a:rPr lang="es-ES_tradnl" dirty="0" smtClean="0"/>
                        <a:t>Consumo</a:t>
                      </a:r>
                      <a:endParaRPr lang="es-AR" dirty="0"/>
                    </a:p>
                  </a:txBody>
                  <a:tcPr marL="121920" marR="121920"/>
                </a:tc>
                <a:tc>
                  <a:txBody>
                    <a:bodyPr/>
                    <a:lstStyle/>
                    <a:p>
                      <a:r>
                        <a:rPr lang="es-ES_tradnl" dirty="0" smtClean="0"/>
                        <a:t>Consumismo</a:t>
                      </a:r>
                      <a:endParaRPr lang="es-AR" dirty="0"/>
                    </a:p>
                  </a:txBody>
                  <a:tcPr marL="121920" marR="121920"/>
                </a:tc>
                <a:tc>
                  <a:txBody>
                    <a:bodyPr/>
                    <a:lstStyle/>
                    <a:p>
                      <a:r>
                        <a:rPr lang="es-ES_tradnl" dirty="0" smtClean="0"/>
                        <a:t>Consumo responsable</a:t>
                      </a:r>
                      <a:endParaRPr lang="es-AR" dirty="0"/>
                    </a:p>
                  </a:txBody>
                  <a:tcPr marL="121920" marR="121920"/>
                </a:tc>
              </a:tr>
              <a:tr h="979714">
                <a:tc>
                  <a:txBody>
                    <a:bodyPr/>
                    <a:lstStyle/>
                    <a:p>
                      <a:r>
                        <a:rPr lang="es-ES_tradnl" dirty="0" smtClean="0"/>
                        <a:t>Comercio</a:t>
                      </a:r>
                      <a:endParaRPr lang="es-AR" dirty="0"/>
                    </a:p>
                  </a:txBody>
                  <a:tcPr marL="121920" marR="121920"/>
                </a:tc>
                <a:tc>
                  <a:txBody>
                    <a:bodyPr/>
                    <a:lstStyle/>
                    <a:p>
                      <a:r>
                        <a:rPr lang="es-ES_tradnl" dirty="0" smtClean="0"/>
                        <a:t>Ganancia</a:t>
                      </a:r>
                      <a:endParaRPr lang="es-AR" dirty="0"/>
                    </a:p>
                  </a:txBody>
                  <a:tcPr marL="121920" marR="121920"/>
                </a:tc>
                <a:tc>
                  <a:txBody>
                    <a:bodyPr/>
                    <a:lstStyle/>
                    <a:p>
                      <a:r>
                        <a:rPr lang="es-ES_tradnl" dirty="0" smtClean="0"/>
                        <a:t>Comercio justo</a:t>
                      </a:r>
                    </a:p>
                    <a:p>
                      <a:r>
                        <a:rPr lang="es-ES_tradnl" dirty="0" smtClean="0"/>
                        <a:t>Finanzas</a:t>
                      </a:r>
                      <a:r>
                        <a:rPr lang="es-ES_tradnl" baseline="0" dirty="0" smtClean="0"/>
                        <a:t> éticas (trueque, microcréditos solidarios)</a:t>
                      </a:r>
                      <a:endParaRPr lang="es-AR" dirty="0"/>
                    </a:p>
                  </a:txBody>
                  <a:tcPr marL="121920" marR="12192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7488" y="908720"/>
            <a:ext cx="10094912" cy="5472608"/>
          </a:xfrm>
        </p:spPr>
        <p:txBody>
          <a:bodyPr>
            <a:normAutofit/>
          </a:bodyPr>
          <a:lstStyle/>
          <a:p>
            <a:pPr>
              <a:buNone/>
            </a:pPr>
            <a:r>
              <a:rPr lang="es-AR" dirty="0" smtClean="0">
                <a:solidFill>
                  <a:srgbClr val="00B050"/>
                </a:solidFill>
                <a:latin typeface="Forte" pitchFamily="66" charset="0"/>
              </a:rPr>
              <a:t>Nueva economía </a:t>
            </a:r>
          </a:p>
          <a:p>
            <a:pPr>
              <a:buNone/>
            </a:pPr>
            <a:r>
              <a:rPr lang="es-AR" i="1" dirty="0" smtClean="0">
                <a:solidFill>
                  <a:srgbClr val="00B050"/>
                </a:solidFill>
              </a:rPr>
              <a:t>“Economía con mercado y no de mercado”</a:t>
            </a:r>
          </a:p>
          <a:p>
            <a:pPr>
              <a:buNone/>
            </a:pPr>
            <a:r>
              <a:rPr lang="es-AR" dirty="0" smtClean="0"/>
              <a:t>Ordenar prácticas de coordinación, producción, distribución, circulación y consumo </a:t>
            </a:r>
          </a:p>
          <a:p>
            <a:endParaRPr lang="es-AR" u="sng" dirty="0" smtClean="0"/>
          </a:p>
          <a:p>
            <a:endParaRPr lang="es-AR" u="sng" dirty="0" smtClean="0"/>
          </a:p>
          <a:p>
            <a:endParaRPr lang="es-AR" u="sng" dirty="0" smtClean="0"/>
          </a:p>
          <a:p>
            <a:pPr>
              <a:buNone/>
            </a:pPr>
            <a:r>
              <a:rPr lang="es-AR" dirty="0" err="1" smtClean="0">
                <a:solidFill>
                  <a:srgbClr val="00B050"/>
                </a:solidFill>
                <a:latin typeface="Forte" pitchFamily="66" charset="0"/>
              </a:rPr>
              <a:t>Reconceptualización</a:t>
            </a:r>
            <a:r>
              <a:rPr lang="es-AR" dirty="0" smtClean="0">
                <a:solidFill>
                  <a:srgbClr val="00B050"/>
                </a:solidFill>
                <a:latin typeface="Forte" pitchFamily="66" charset="0"/>
              </a:rPr>
              <a:t> de la idea del trabajo</a:t>
            </a:r>
          </a:p>
          <a:p>
            <a:pPr>
              <a:buNone/>
            </a:pPr>
            <a:r>
              <a:rPr lang="es-AR" dirty="0" smtClean="0"/>
              <a:t> Incluye la dimensión del cuidado humano y ambiental, un eje central de la existencia humana.</a:t>
            </a:r>
          </a:p>
          <a:p>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76775"/>
            <a:ext cx="11097638" cy="1294228"/>
          </a:xfrm>
        </p:spPr>
        <p:txBody>
          <a:bodyPr>
            <a:normAutofit fontScale="90000"/>
          </a:bodyPr>
          <a:lstStyle/>
          <a:p>
            <a:r>
              <a:rPr lang="it-IT" dirty="0" smtClean="0">
                <a:solidFill>
                  <a:srgbClr val="002060"/>
                </a:solidFill>
                <a:latin typeface="Maiandra GD" panose="020E0502030308020204" pitchFamily="34" charset="0"/>
              </a:rPr>
              <a:t>4 principios de la DSI para orientar cualquier actividad humana:</a:t>
            </a:r>
            <a:endParaRPr lang="es-ES" dirty="0">
              <a:solidFill>
                <a:srgbClr val="002060"/>
              </a:solidFill>
              <a:latin typeface="Maiandra GD" panose="020E0502030308020204" pitchFamily="34" charset="0"/>
            </a:endParaRPr>
          </a:p>
        </p:txBody>
      </p:sp>
      <p:sp>
        <p:nvSpPr>
          <p:cNvPr id="3" name="Segnaposto contenuto 2"/>
          <p:cNvSpPr>
            <a:spLocks noGrp="1"/>
          </p:cNvSpPr>
          <p:nvPr>
            <p:ph idx="1"/>
          </p:nvPr>
        </p:nvSpPr>
        <p:spPr>
          <a:xfrm>
            <a:off x="872197" y="2180492"/>
            <a:ext cx="10564837" cy="3996470"/>
          </a:xfrm>
        </p:spPr>
        <p:txBody>
          <a:bodyPr>
            <a:noAutofit/>
          </a:bodyPr>
          <a:lstStyle/>
          <a:p>
            <a:pPr lvl="0"/>
            <a:r>
              <a:rPr lang="es-ES" sz="3200" b="1" dirty="0" smtClean="0">
                <a:solidFill>
                  <a:srgbClr val="420000"/>
                </a:solidFill>
                <a:latin typeface="Maiandra GD" panose="020E0502030308020204" pitchFamily="34" charset="0"/>
              </a:rPr>
              <a:t>Dignidad </a:t>
            </a:r>
            <a:r>
              <a:rPr lang="es-ES" sz="3200" b="1" dirty="0">
                <a:solidFill>
                  <a:srgbClr val="420000"/>
                </a:solidFill>
                <a:latin typeface="Maiandra GD" panose="020E0502030308020204" pitchFamily="34" charset="0"/>
              </a:rPr>
              <a:t>de la persona </a:t>
            </a:r>
            <a:r>
              <a:rPr lang="es-ES" sz="3200" b="1" dirty="0" smtClean="0">
                <a:solidFill>
                  <a:srgbClr val="420000"/>
                </a:solidFill>
                <a:latin typeface="Maiandra GD" panose="020E0502030308020204" pitchFamily="34" charset="0"/>
              </a:rPr>
              <a:t>humana: </a:t>
            </a:r>
            <a:r>
              <a:rPr lang="es-ES" sz="3200" dirty="0" smtClean="0">
                <a:solidFill>
                  <a:srgbClr val="420000"/>
                </a:solidFill>
                <a:latin typeface="Maiandra GD" panose="020E0502030308020204" pitchFamily="34" charset="0"/>
              </a:rPr>
              <a:t>es fin en sí misma</a:t>
            </a:r>
          </a:p>
          <a:p>
            <a:pPr lvl="0"/>
            <a:r>
              <a:rPr lang="es-ES" sz="3200" b="1" dirty="0" smtClean="0">
                <a:solidFill>
                  <a:srgbClr val="420000"/>
                </a:solidFill>
                <a:latin typeface="Maiandra GD" panose="020E0502030308020204" pitchFamily="34" charset="0"/>
              </a:rPr>
              <a:t>Bien Común </a:t>
            </a:r>
            <a:r>
              <a:rPr lang="es-ES" sz="3200" dirty="0" smtClean="0">
                <a:solidFill>
                  <a:srgbClr val="420000"/>
                </a:solidFill>
                <a:latin typeface="Maiandra GD" panose="020E0502030308020204" pitchFamily="34" charset="0"/>
              </a:rPr>
              <a:t>es superior al Bien Total</a:t>
            </a:r>
          </a:p>
          <a:p>
            <a:r>
              <a:rPr lang="es-ES" sz="3200" b="1" dirty="0" smtClean="0">
                <a:solidFill>
                  <a:srgbClr val="420000"/>
                </a:solidFill>
                <a:latin typeface="Maiandra GD" panose="020E0502030308020204" pitchFamily="34" charset="0"/>
              </a:rPr>
              <a:t>Solidaridad </a:t>
            </a:r>
            <a:r>
              <a:rPr lang="es-ES" sz="3200" b="1" dirty="0">
                <a:solidFill>
                  <a:srgbClr val="420000"/>
                </a:solidFill>
                <a:latin typeface="Maiandra GD" panose="020E0502030308020204" pitchFamily="34" charset="0"/>
              </a:rPr>
              <a:t>y destino universal de los </a:t>
            </a:r>
            <a:r>
              <a:rPr lang="es-ES" sz="3200" b="1" dirty="0" smtClean="0">
                <a:solidFill>
                  <a:srgbClr val="420000"/>
                </a:solidFill>
                <a:latin typeface="Maiandra GD" panose="020E0502030308020204" pitchFamily="34" charset="0"/>
              </a:rPr>
              <a:t>bienes, </a:t>
            </a:r>
            <a:r>
              <a:rPr lang="es-ES" sz="3200" dirty="0" smtClean="0">
                <a:solidFill>
                  <a:srgbClr val="420000"/>
                </a:solidFill>
                <a:latin typeface="Maiandra GD" panose="020E0502030308020204" pitchFamily="34" charset="0"/>
              </a:rPr>
              <a:t>al que están subordinadas incluso la propiedad privada y el libre comercio (PP 22) </a:t>
            </a:r>
          </a:p>
          <a:p>
            <a:pPr lvl="0"/>
            <a:r>
              <a:rPr lang="es-ES" sz="3200" b="1" dirty="0" smtClean="0">
                <a:solidFill>
                  <a:srgbClr val="420000"/>
                </a:solidFill>
                <a:latin typeface="Maiandra GD" panose="020E0502030308020204" pitchFamily="34" charset="0"/>
              </a:rPr>
              <a:t>Subsidiariedad </a:t>
            </a:r>
            <a:r>
              <a:rPr lang="es-ES" sz="3200" b="1" dirty="0">
                <a:solidFill>
                  <a:srgbClr val="420000"/>
                </a:solidFill>
                <a:latin typeface="Maiandra GD" panose="020E0502030308020204" pitchFamily="34" charset="0"/>
              </a:rPr>
              <a:t>y de </a:t>
            </a:r>
            <a:r>
              <a:rPr lang="es-ES" sz="3200" b="1" dirty="0" smtClean="0">
                <a:solidFill>
                  <a:srgbClr val="420000"/>
                </a:solidFill>
                <a:latin typeface="Maiandra GD" panose="020E0502030308020204" pitchFamily="34" charset="0"/>
              </a:rPr>
              <a:t>participación</a:t>
            </a:r>
            <a:r>
              <a:rPr lang="es-ES" sz="3200" b="1" i="1" dirty="0" smtClean="0">
                <a:solidFill>
                  <a:srgbClr val="420000"/>
                </a:solidFill>
                <a:latin typeface="Maiandra GD" panose="020E0502030308020204" pitchFamily="34" charset="0"/>
              </a:rPr>
              <a:t>: </a:t>
            </a:r>
            <a:r>
              <a:rPr lang="es-ES" sz="3200" dirty="0" smtClean="0">
                <a:solidFill>
                  <a:srgbClr val="420000"/>
                </a:solidFill>
                <a:latin typeface="Maiandra GD" panose="020E0502030308020204" pitchFamily="34" charset="0"/>
              </a:rPr>
              <a:t>respetar </a:t>
            </a:r>
            <a:r>
              <a:rPr lang="es-ES" sz="3200" dirty="0">
                <a:solidFill>
                  <a:srgbClr val="420000"/>
                </a:solidFill>
                <a:latin typeface="Maiandra GD" panose="020E0502030308020204" pitchFamily="34" charset="0"/>
              </a:rPr>
              <a:t>los niveles de </a:t>
            </a:r>
            <a:r>
              <a:rPr lang="es-ES" sz="3200" dirty="0" smtClean="0">
                <a:solidFill>
                  <a:srgbClr val="420000"/>
                </a:solidFill>
                <a:latin typeface="Maiandra GD" panose="020E0502030308020204" pitchFamily="34" charset="0"/>
              </a:rPr>
              <a:t>responsabilidad. El </a:t>
            </a:r>
            <a:r>
              <a:rPr lang="es-ES" sz="3200" dirty="0">
                <a:solidFill>
                  <a:srgbClr val="420000"/>
                </a:solidFill>
                <a:latin typeface="Maiandra GD" panose="020E0502030308020204" pitchFamily="34" charset="0"/>
              </a:rPr>
              <a:t>Estado debe ejercer </a:t>
            </a:r>
            <a:r>
              <a:rPr lang="es-ES" sz="3200" b="1" dirty="0">
                <a:solidFill>
                  <a:srgbClr val="420000"/>
                </a:solidFill>
                <a:latin typeface="Maiandra GD" panose="020E0502030308020204" pitchFamily="34" charset="0"/>
              </a:rPr>
              <a:t>una función de suplencia</a:t>
            </a:r>
            <a:r>
              <a:rPr lang="es-ES" sz="3200" dirty="0">
                <a:solidFill>
                  <a:srgbClr val="420000"/>
                </a:solidFill>
                <a:latin typeface="Maiandra GD" panose="020E0502030308020204" pitchFamily="34" charset="0"/>
              </a:rPr>
              <a:t> </a:t>
            </a:r>
            <a:r>
              <a:rPr lang="es-ES" sz="3200" dirty="0" smtClean="0">
                <a:solidFill>
                  <a:srgbClr val="420000"/>
                </a:solidFill>
                <a:latin typeface="Maiandra GD" panose="020E0502030308020204" pitchFamily="34" charset="0"/>
              </a:rPr>
              <a:t>cuando sea necesario.</a:t>
            </a:r>
            <a:endParaRPr lang="es-ES" sz="3200" dirty="0">
              <a:solidFill>
                <a:srgbClr val="420000"/>
              </a:solidFill>
              <a:latin typeface="Maiandra GD" panose="020E0502030308020204" pitchFamily="34" charset="0"/>
            </a:endParaRPr>
          </a:p>
          <a:p>
            <a:pPr lvl="0"/>
            <a:endParaRPr lang="es-ES" sz="4000" dirty="0">
              <a:solidFill>
                <a:srgbClr val="420000"/>
              </a:solidFill>
              <a:latin typeface="Maiandra GD" panose="020E0502030308020204" pitchFamily="34" charset="0"/>
            </a:endParaRPr>
          </a:p>
        </p:txBody>
      </p:sp>
    </p:spTree>
    <p:extLst>
      <p:ext uri="{BB962C8B-B14F-4D97-AF65-F5344CB8AC3E}">
        <p14:creationId xmlns:p14="http://schemas.microsoft.com/office/powerpoint/2010/main" xmlns="" val="8116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1097638" cy="1325563"/>
          </a:xfrm>
        </p:spPr>
        <p:txBody>
          <a:bodyPr/>
          <a:lstStyle/>
          <a:p>
            <a:r>
              <a:rPr lang="it-IT" dirty="0" smtClean="0">
                <a:solidFill>
                  <a:srgbClr val="002060"/>
                </a:solidFill>
                <a:latin typeface="Maiandra GD" panose="020E0502030308020204" pitchFamily="34" charset="0"/>
              </a:rPr>
              <a:t>Benedicto y Francisco proponen un 5to Principio </a:t>
            </a:r>
            <a:endParaRPr lang="es-ES" dirty="0">
              <a:solidFill>
                <a:srgbClr val="002060"/>
              </a:solidFill>
              <a:latin typeface="Maiandra GD" panose="020E0502030308020204" pitchFamily="34" charset="0"/>
            </a:endParaRPr>
          </a:p>
        </p:txBody>
      </p:sp>
      <p:sp>
        <p:nvSpPr>
          <p:cNvPr id="3" name="Segnaposto contenuto 2"/>
          <p:cNvSpPr>
            <a:spLocks noGrp="1"/>
          </p:cNvSpPr>
          <p:nvPr>
            <p:ph idx="1"/>
          </p:nvPr>
        </p:nvSpPr>
        <p:spPr>
          <a:xfrm>
            <a:off x="872197" y="1659988"/>
            <a:ext cx="10564837" cy="4516974"/>
          </a:xfrm>
        </p:spPr>
        <p:txBody>
          <a:bodyPr>
            <a:noAutofit/>
          </a:bodyPr>
          <a:lstStyle/>
          <a:p>
            <a:pPr lvl="0"/>
            <a:r>
              <a:rPr lang="es-ES" sz="3600" b="1" dirty="0" smtClean="0">
                <a:solidFill>
                  <a:srgbClr val="420000"/>
                </a:solidFill>
                <a:latin typeface="Maiandra GD" panose="020E0502030308020204" pitchFamily="34" charset="0"/>
              </a:rPr>
              <a:t>Principio de La FRATERNIDAD en el ámbito económico</a:t>
            </a:r>
            <a:r>
              <a:rPr lang="es-ES" sz="3600" dirty="0" smtClean="0">
                <a:solidFill>
                  <a:srgbClr val="420000"/>
                </a:solidFill>
                <a:latin typeface="Maiandra GD" panose="020E0502030308020204" pitchFamily="34" charset="0"/>
              </a:rPr>
              <a:t>. La Fraternidad supera e incluye la solidaridad. </a:t>
            </a:r>
          </a:p>
          <a:p>
            <a:pPr lvl="2">
              <a:buFont typeface="Courier New" pitchFamily="49" charset="0"/>
              <a:buChar char="o"/>
            </a:pPr>
            <a:r>
              <a:rPr lang="es-ES" sz="2800" b="1" dirty="0" smtClean="0">
                <a:solidFill>
                  <a:srgbClr val="420000"/>
                </a:solidFill>
                <a:latin typeface="Maiandra GD" panose="020E0502030308020204" pitchFamily="34" charset="0"/>
              </a:rPr>
              <a:t>Lógica del don  </a:t>
            </a:r>
            <a:r>
              <a:rPr lang="es-ES" sz="2800" dirty="0" smtClean="0">
                <a:solidFill>
                  <a:srgbClr val="420000"/>
                </a:solidFill>
                <a:latin typeface="Maiandra GD" panose="020E0502030308020204" pitchFamily="34" charset="0"/>
              </a:rPr>
              <a:t>y no del calculo (Caritas in </a:t>
            </a:r>
            <a:r>
              <a:rPr lang="es-ES" sz="2800" dirty="0" err="1" smtClean="0">
                <a:solidFill>
                  <a:srgbClr val="420000"/>
                </a:solidFill>
                <a:latin typeface="Maiandra GD" panose="020E0502030308020204" pitchFamily="34" charset="0"/>
              </a:rPr>
              <a:t>Veritate</a:t>
            </a:r>
            <a:r>
              <a:rPr lang="es-ES" sz="2800" dirty="0" smtClean="0">
                <a:solidFill>
                  <a:srgbClr val="420000"/>
                </a:solidFill>
                <a:latin typeface="Maiandra GD" panose="020E0502030308020204" pitchFamily="34" charset="0"/>
              </a:rPr>
              <a:t>)</a:t>
            </a:r>
          </a:p>
          <a:p>
            <a:pPr lvl="2">
              <a:buFont typeface="Courier New" pitchFamily="49" charset="0"/>
              <a:buChar char="o"/>
            </a:pPr>
            <a:r>
              <a:rPr lang="es-ES" sz="2800" b="1" dirty="0" smtClean="0">
                <a:solidFill>
                  <a:srgbClr val="420000"/>
                </a:solidFill>
                <a:latin typeface="Maiandra GD" panose="020E0502030308020204" pitchFamily="34" charset="0"/>
              </a:rPr>
              <a:t>Cultura del cuidado </a:t>
            </a:r>
            <a:r>
              <a:rPr lang="es-ES" sz="2800" dirty="0" smtClean="0">
                <a:solidFill>
                  <a:srgbClr val="420000"/>
                </a:solidFill>
                <a:latin typeface="Maiandra GD" panose="020E0502030308020204" pitchFamily="34" charset="0"/>
              </a:rPr>
              <a:t>entre individuos y naciones. </a:t>
            </a:r>
            <a:r>
              <a:rPr lang="es-ES" sz="2800" b="1" dirty="0" smtClean="0">
                <a:solidFill>
                  <a:srgbClr val="420000"/>
                </a:solidFill>
                <a:latin typeface="Maiandra GD" panose="020E0502030308020204" pitchFamily="34" charset="0"/>
              </a:rPr>
              <a:t>Amor social</a:t>
            </a:r>
            <a:r>
              <a:rPr lang="es-ES" sz="2800" dirty="0" smtClean="0">
                <a:solidFill>
                  <a:srgbClr val="420000"/>
                </a:solidFill>
                <a:latin typeface="Maiandra GD" panose="020E0502030308020204" pitchFamily="34" charset="0"/>
              </a:rPr>
              <a:t> (LS 231)</a:t>
            </a:r>
          </a:p>
          <a:p>
            <a:pPr lvl="2">
              <a:buFont typeface="Courier New" pitchFamily="49" charset="0"/>
              <a:buChar char="o"/>
            </a:pPr>
            <a:r>
              <a:rPr lang="es-ES" sz="2800" dirty="0" smtClean="0">
                <a:solidFill>
                  <a:srgbClr val="420000"/>
                </a:solidFill>
                <a:latin typeface="Maiandra GD" panose="020E0502030308020204" pitchFamily="34" charset="0"/>
              </a:rPr>
              <a:t>Crecimiento económico puede perpetuar desigualdad. El </a:t>
            </a:r>
            <a:r>
              <a:rPr lang="es-ES" sz="2800" b="1" dirty="0" smtClean="0">
                <a:solidFill>
                  <a:srgbClr val="420000"/>
                </a:solidFill>
                <a:latin typeface="Maiandra GD" panose="020E0502030308020204" pitchFamily="34" charset="0"/>
              </a:rPr>
              <a:t>desarrollo integral </a:t>
            </a:r>
            <a:r>
              <a:rPr lang="es-ES" sz="2800" dirty="0" smtClean="0">
                <a:solidFill>
                  <a:srgbClr val="420000"/>
                </a:solidFill>
                <a:latin typeface="Maiandra GD" panose="020E0502030308020204" pitchFamily="34" charset="0"/>
              </a:rPr>
              <a:t>tiene que promover a todos los hombres y a todo hombre (PP 14)</a:t>
            </a:r>
          </a:p>
          <a:p>
            <a:pPr lvl="2">
              <a:buFont typeface="Courier New" pitchFamily="49" charset="0"/>
              <a:buChar char="o"/>
            </a:pPr>
            <a:endParaRPr lang="es-ES" sz="2800" dirty="0" smtClean="0">
              <a:solidFill>
                <a:srgbClr val="420000"/>
              </a:solidFill>
              <a:latin typeface="Maiandra GD" panose="020E0502030308020204" pitchFamily="34" charset="0"/>
            </a:endParaRPr>
          </a:p>
          <a:p>
            <a:pPr lvl="2">
              <a:buFont typeface="Courier New" pitchFamily="49" charset="0"/>
              <a:buChar char="o"/>
            </a:pPr>
            <a:endParaRPr lang="es-ES" sz="2800" dirty="0" smtClean="0">
              <a:solidFill>
                <a:srgbClr val="420000"/>
              </a:solidFill>
              <a:latin typeface="Maiandra GD" panose="020E0502030308020204" pitchFamily="34" charset="0"/>
            </a:endParaRPr>
          </a:p>
          <a:p>
            <a:pPr lvl="2">
              <a:buFont typeface="Courier New" pitchFamily="49" charset="0"/>
              <a:buChar char="o"/>
            </a:pPr>
            <a:endParaRPr lang="es-ES" sz="2800" dirty="0">
              <a:solidFill>
                <a:srgbClr val="420000"/>
              </a:solidFill>
              <a:latin typeface="Maiandra GD" panose="020E0502030308020204" pitchFamily="34" charset="0"/>
            </a:endParaRPr>
          </a:p>
          <a:p>
            <a:pPr lvl="0"/>
            <a:endParaRPr lang="es-ES" sz="4000" dirty="0">
              <a:solidFill>
                <a:srgbClr val="420000"/>
              </a:solidFill>
              <a:latin typeface="Maiandra GD" panose="020E0502030308020204" pitchFamily="34" charset="0"/>
            </a:endParaRPr>
          </a:p>
        </p:txBody>
      </p:sp>
    </p:spTree>
    <p:extLst>
      <p:ext uri="{BB962C8B-B14F-4D97-AF65-F5344CB8AC3E}">
        <p14:creationId xmlns:p14="http://schemas.microsoft.com/office/powerpoint/2010/main" xmlns="" val="8116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
            </a:r>
            <a:br>
              <a:rPr lang="es-AR" dirty="0" smtClean="0"/>
            </a:br>
            <a:endParaRPr lang="es-AR" dirty="0"/>
          </a:p>
        </p:txBody>
      </p:sp>
      <p:sp>
        <p:nvSpPr>
          <p:cNvPr id="3" name="2 Marcador de contenido"/>
          <p:cNvSpPr>
            <a:spLocks noGrp="1"/>
          </p:cNvSpPr>
          <p:nvPr>
            <p:ph idx="1"/>
          </p:nvPr>
        </p:nvSpPr>
        <p:spPr>
          <a:xfrm>
            <a:off x="838200" y="1322363"/>
            <a:ext cx="10515600" cy="4854600"/>
          </a:xfrm>
        </p:spPr>
        <p:txBody>
          <a:bodyPr>
            <a:normAutofit/>
          </a:bodyPr>
          <a:lstStyle/>
          <a:p>
            <a:pPr>
              <a:buNone/>
            </a:pPr>
            <a:endParaRPr lang="es-ES_tradnl" dirty="0" smtClean="0"/>
          </a:p>
          <a:p>
            <a:pPr>
              <a:buNone/>
            </a:pPr>
            <a:r>
              <a:rPr lang="es-ES_tradnl" sz="4000" dirty="0" smtClean="0">
                <a:solidFill>
                  <a:schemeClr val="accent1">
                    <a:lumMod val="75000"/>
                  </a:schemeClr>
                </a:solidFill>
                <a:latin typeface="Maiandra GD" pitchFamily="34" charset="0"/>
              </a:rPr>
              <a:t>“Hagamos todo lo que podamos para que la economía llegue a ser OIKO NOMIA, ordenación de la casa común, rescatándola del caos para elevarla al fin para el que fue creado.”</a:t>
            </a:r>
          </a:p>
          <a:p>
            <a:pPr>
              <a:buNone/>
            </a:pPr>
            <a:endParaRPr lang="es-ES_tradnl" sz="3600" dirty="0" smtClean="0">
              <a:latin typeface="Maiandra GD" pitchFamily="34" charset="0"/>
            </a:endParaRPr>
          </a:p>
          <a:p>
            <a:pPr>
              <a:buNone/>
            </a:pPr>
            <a:endParaRPr lang="es-ES_tradnl" sz="3600" dirty="0" smtClean="0">
              <a:latin typeface="Maiandra GD"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Reflexión personal y grupos</a:t>
            </a:r>
            <a:endParaRPr lang="es-AR" dirty="0"/>
          </a:p>
        </p:txBody>
      </p:sp>
      <p:sp>
        <p:nvSpPr>
          <p:cNvPr id="3" name="2 Marcador de contenido"/>
          <p:cNvSpPr>
            <a:spLocks noGrp="1"/>
          </p:cNvSpPr>
          <p:nvPr>
            <p:ph idx="1"/>
          </p:nvPr>
        </p:nvSpPr>
        <p:spPr>
          <a:xfrm>
            <a:off x="2335236" y="1825625"/>
            <a:ext cx="9018563" cy="4351338"/>
          </a:xfrm>
        </p:spPr>
        <p:txBody>
          <a:bodyPr/>
          <a:lstStyle/>
          <a:p>
            <a:pPr marL="514350" indent="-514350">
              <a:buFont typeface="+mj-lt"/>
              <a:buAutoNum type="arabicPeriod"/>
            </a:pPr>
            <a:r>
              <a:rPr lang="es-ES_tradnl" dirty="0" smtClean="0"/>
              <a:t>Sentimientos que me despierta la propuesta de la Economía Social y Solidaria</a:t>
            </a:r>
          </a:p>
          <a:p>
            <a:pPr marL="514350" indent="-514350">
              <a:buFont typeface="+mj-lt"/>
              <a:buAutoNum type="arabicPeriod"/>
            </a:pPr>
            <a:r>
              <a:rPr lang="es-ES_tradnl" dirty="0" smtClean="0"/>
              <a:t>Novedad que encontré al leer el documento. </a:t>
            </a:r>
            <a:r>
              <a:rPr lang="es-ES_tradnl" smtClean="0"/>
              <a:t>Confirmaciones.</a:t>
            </a:r>
            <a:endParaRPr lang="es-ES_tradnl" dirty="0" smtClean="0"/>
          </a:p>
          <a:p>
            <a:pPr marL="514350" indent="-514350">
              <a:buFont typeface="+mj-lt"/>
              <a:buAutoNum type="arabicPeriod"/>
            </a:pPr>
            <a:r>
              <a:rPr lang="es-ES_tradnl" dirty="0" smtClean="0"/>
              <a:t>¿Qué preguntas me despierta?</a:t>
            </a:r>
          </a:p>
          <a:p>
            <a:pPr marL="514350" indent="-514350">
              <a:buFont typeface="+mj-lt"/>
              <a:buAutoNum type="arabicPeriod"/>
            </a:pPr>
            <a:r>
              <a:rPr lang="es-ES_tradnl" dirty="0" smtClean="0"/>
              <a:t>¿Qué relación hay entre el ámbito económico y nuestro carisma y misión?</a:t>
            </a:r>
          </a:p>
          <a:p>
            <a:pPr marL="514350" indent="-514350">
              <a:buFont typeface="+mj-lt"/>
              <a:buAutoNum type="arabicPeriod"/>
            </a:pPr>
            <a:r>
              <a:rPr lang="es-ES_tradnl" dirty="0" smtClean="0"/>
              <a:t>¿Cuál de estos principios ilumina más nuestro hoy? ¿Por qué?</a:t>
            </a:r>
            <a:endParaRPr lang="es-AR" dirty="0" smtClean="0"/>
          </a:p>
          <a:p>
            <a:pPr marL="514350" indent="-514350">
              <a:buFont typeface="+mj-lt"/>
              <a:buAutoNum type="arabicPeriod"/>
            </a:pPr>
            <a:endParaRPr lang="es-ES_tradnl" dirty="0" smtClean="0"/>
          </a:p>
          <a:p>
            <a:pPr marL="514350" indent="-514350">
              <a:buFont typeface="+mj-lt"/>
              <a:buAutoNum type="arabicPeriod"/>
            </a:pPr>
            <a:endParaRPr lang="es-A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9BD5"/>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604912"/>
            <a:ext cx="10515600" cy="6253088"/>
          </a:xfrm>
        </p:spPr>
        <p:txBody>
          <a:bodyPr>
            <a:normAutofit lnSpcReduction="10000"/>
          </a:bodyPr>
          <a:lstStyle/>
          <a:p>
            <a:pPr>
              <a:buNone/>
            </a:pPr>
            <a:r>
              <a:rPr lang="es-AR" dirty="0" smtClean="0"/>
              <a:t>"Los discípulos se habían olvidado de llevar pan y no tenían más que un pan en la barca. </a:t>
            </a:r>
          </a:p>
          <a:p>
            <a:pPr>
              <a:buNone/>
            </a:pPr>
            <a:r>
              <a:rPr lang="es-AR" dirty="0" smtClean="0"/>
              <a:t>Jesús les hacía esta recomendación: «Estén atentos, cuídense de la levadura de los fariseos y de la levadura de Herodes». </a:t>
            </a:r>
          </a:p>
          <a:p>
            <a:pPr>
              <a:buNone/>
            </a:pPr>
            <a:r>
              <a:rPr lang="es-AR" dirty="0" smtClean="0"/>
              <a:t>Ellos discutían entre sí, porque no habían traído pan. </a:t>
            </a:r>
          </a:p>
          <a:p>
            <a:pPr>
              <a:buNone/>
            </a:pPr>
            <a:r>
              <a:rPr lang="es-AR" dirty="0" smtClean="0"/>
              <a:t>Jesús se dio cuenta y les dijo: «¿A qué viene esa discusión porque no tienen pan? ¿Todavía no comprenden ni entienden? Ustedes tienen la mente enceguecida. Tienen ojos y no ven, oídos y no oyen. </a:t>
            </a:r>
          </a:p>
          <a:p>
            <a:pPr>
              <a:buNone/>
            </a:pPr>
            <a:r>
              <a:rPr lang="es-AR" dirty="0" smtClean="0"/>
              <a:t>¿No recuerdan cuántas canastas llenas de sobras recogieron, cuando repartí cinco panes entre cinco mil personas?». Ellos le respondieron: «Doce». «Y cuando repartí siete panes entre cuatro mil personas, ¿cuántas canastas llenas de trozos recogieron?». Ellos le respondieron: «Siete». </a:t>
            </a:r>
          </a:p>
          <a:p>
            <a:pPr>
              <a:buNone/>
            </a:pPr>
            <a:r>
              <a:rPr lang="es-AR" dirty="0" smtClean="0"/>
              <a:t>Entonces Jesús les dijo: «¿Todavía no comprenden?»."</a:t>
            </a:r>
            <a:br>
              <a:rPr lang="es-AR" dirty="0" smtClean="0"/>
            </a:br>
            <a:endParaRPr lang="es-A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1100050"/>
          <a:ext cx="12192000" cy="10058400"/>
        </p:xfrm>
        <a:graphic>
          <a:graphicData uri="http://schemas.openxmlformats.org/drawingml/2006/table">
            <a:tbl>
              <a:tblPr firstRow="1" bandRow="1">
                <a:tableStyleId>{5C22544A-7EE6-4342-B048-85BDC9FD1C3A}</a:tableStyleId>
              </a:tblPr>
              <a:tblGrid>
                <a:gridCol w="4064000"/>
                <a:gridCol w="4064000"/>
                <a:gridCol w="4064000"/>
              </a:tblGrid>
              <a:tr h="341014">
                <a:tc>
                  <a:txBody>
                    <a:bodyPr/>
                    <a:lstStyle/>
                    <a:p>
                      <a:r>
                        <a:rPr lang="es-AR" dirty="0" smtClean="0">
                          <a:solidFill>
                            <a:schemeClr val="bg1"/>
                          </a:solidFill>
                        </a:rPr>
                        <a:t>NOVEDAD</a:t>
                      </a:r>
                      <a:endParaRPr lang="es-AR" dirty="0">
                        <a:solidFill>
                          <a:schemeClr val="bg1"/>
                        </a:solidFill>
                      </a:endParaRPr>
                    </a:p>
                  </a:txBody>
                  <a:tcPr/>
                </a:tc>
                <a:tc>
                  <a:txBody>
                    <a:bodyPr/>
                    <a:lstStyle/>
                    <a:p>
                      <a:r>
                        <a:rPr lang="es-AR" dirty="0" smtClean="0"/>
                        <a:t>CONFIRMACION</a:t>
                      </a:r>
                      <a:endParaRPr lang="es-AR" dirty="0"/>
                    </a:p>
                  </a:txBody>
                  <a:tcPr/>
                </a:tc>
                <a:tc>
                  <a:txBody>
                    <a:bodyPr/>
                    <a:lstStyle/>
                    <a:p>
                      <a:r>
                        <a:rPr lang="es-AR" dirty="0" smtClean="0"/>
                        <a:t>PREGUNTA</a:t>
                      </a:r>
                      <a:endParaRPr lang="es-AR" dirty="0"/>
                    </a:p>
                  </a:txBody>
                  <a:tcPr/>
                </a:tc>
              </a:tr>
              <a:tr h="3929149">
                <a:tc>
                  <a:txBody>
                    <a:bodyPr/>
                    <a:lstStyle/>
                    <a:p>
                      <a:r>
                        <a:rPr lang="es-AR" dirty="0" smtClean="0"/>
                        <a:t>Conocido mas confirmaciones que novedad.</a:t>
                      </a:r>
                    </a:p>
                    <a:p>
                      <a:r>
                        <a:rPr lang="es-AR" dirty="0" smtClean="0"/>
                        <a:t>Sin novedad</a:t>
                      </a:r>
                    </a:p>
                    <a:p>
                      <a:r>
                        <a:rPr lang="es-AR" dirty="0" smtClean="0"/>
                        <a:t>Fraternidad</a:t>
                      </a:r>
                      <a:r>
                        <a:rPr lang="es-AR" baseline="0" dirty="0" smtClean="0"/>
                        <a:t> supera la solidaridad</a:t>
                      </a:r>
                    </a:p>
                    <a:p>
                      <a:r>
                        <a:rPr lang="es-AR" baseline="0" dirty="0" smtClean="0"/>
                        <a:t>Fraternidad permite a los iguales ser ellos mismos</a:t>
                      </a:r>
                    </a:p>
                    <a:p>
                      <a:r>
                        <a:rPr lang="es-AR" baseline="0" dirty="0" smtClean="0"/>
                        <a:t>Fraternidad aplicado a la economía y a la política</a:t>
                      </a:r>
                    </a:p>
                    <a:p>
                      <a:r>
                        <a:rPr lang="es-AR" baseline="0" dirty="0" smtClean="0"/>
                        <a:t>Motivación fuerte, levanta el vuelo, nos lanza a un reto grande: cambiar la economía de mercado a la de </a:t>
                      </a:r>
                      <a:r>
                        <a:rPr lang="es-AR" baseline="0" dirty="0" err="1" smtClean="0"/>
                        <a:t>ESyS</a:t>
                      </a:r>
                      <a:endParaRPr lang="es-AR" baseline="0" dirty="0" smtClean="0"/>
                    </a:p>
                    <a:p>
                      <a:r>
                        <a:rPr lang="es-AR" baseline="0" dirty="0" smtClean="0"/>
                        <a:t>Va más allá de un práctica</a:t>
                      </a:r>
                    </a:p>
                    <a:p>
                      <a:r>
                        <a:rPr lang="es-AR" baseline="0" dirty="0" smtClean="0"/>
                        <a:t>Relación Carisma-Economía: expresado con claridad</a:t>
                      </a:r>
                    </a:p>
                    <a:p>
                      <a:r>
                        <a:rPr lang="es-AR" baseline="0" dirty="0" smtClean="0"/>
                        <a:t>El amor inserto en los criterios económicos. Explicitarlo </a:t>
                      </a:r>
                    </a:p>
                    <a:p>
                      <a:endParaRPr lang="es-AR" dirty="0"/>
                    </a:p>
                  </a:txBody>
                  <a:tcPr/>
                </a:tc>
                <a:tc>
                  <a:txBody>
                    <a:bodyPr/>
                    <a:lstStyle/>
                    <a:p>
                      <a:r>
                        <a:rPr lang="es-AR" dirty="0" smtClean="0"/>
                        <a:t>PRACTICA</a:t>
                      </a:r>
                    </a:p>
                    <a:p>
                      <a:r>
                        <a:rPr lang="es-AR" dirty="0" smtClean="0"/>
                        <a:t>Economía como lugar teológico: conciencia y profundizar</a:t>
                      </a:r>
                    </a:p>
                    <a:p>
                      <a:r>
                        <a:rPr lang="es-AR" dirty="0" smtClean="0"/>
                        <a:t>Economía como lugar de construcción del Reino, evangelización y reparación</a:t>
                      </a:r>
                    </a:p>
                    <a:p>
                      <a:r>
                        <a:rPr lang="es-AR" dirty="0" smtClean="0"/>
                        <a:t>Economía</a:t>
                      </a:r>
                      <a:r>
                        <a:rPr lang="es-AR" baseline="0" dirty="0" smtClean="0"/>
                        <a:t> generosa es posible</a:t>
                      </a:r>
                    </a:p>
                    <a:p>
                      <a:r>
                        <a:rPr lang="es-AR" baseline="0" dirty="0" smtClean="0"/>
                        <a:t>La confirmación está en la invitación a ponerlo en práctica</a:t>
                      </a:r>
                    </a:p>
                    <a:p>
                      <a:r>
                        <a:rPr lang="es-AR" baseline="0" dirty="0" smtClean="0"/>
                        <a:t>Pasos que venimos dando en la Pau</a:t>
                      </a:r>
                    </a:p>
                    <a:p>
                      <a:r>
                        <a:rPr lang="es-AR" baseline="0" dirty="0" smtClean="0"/>
                        <a:t>Vivir este decreto: MAS en nosotras y en las obras</a:t>
                      </a:r>
                    </a:p>
                    <a:p>
                      <a:r>
                        <a:rPr lang="es-AR" baseline="0" dirty="0" smtClean="0"/>
                        <a:t>Desde la economía vivimos y hacemos misión</a:t>
                      </a:r>
                    </a:p>
                    <a:p>
                      <a:r>
                        <a:rPr lang="es-AR" baseline="0" dirty="0" smtClean="0"/>
                        <a:t>Conversión personal que necesita del Cuerpo</a:t>
                      </a:r>
                    </a:p>
                    <a:p>
                      <a:r>
                        <a:rPr lang="es-AR" baseline="0" dirty="0" smtClean="0"/>
                        <a:t>Buscar modos distintos de resolver </a:t>
                      </a:r>
                      <a:r>
                        <a:rPr lang="es-AR" baseline="0" dirty="0" err="1" smtClean="0"/>
                        <a:t>ntras</a:t>
                      </a:r>
                      <a:r>
                        <a:rPr lang="es-AR" baseline="0" dirty="0" smtClean="0"/>
                        <a:t> necesidades</a:t>
                      </a:r>
                    </a:p>
                    <a:p>
                      <a:r>
                        <a:rPr lang="es-AR" baseline="0" dirty="0" smtClean="0"/>
                        <a:t>Conciencia social, cambios mas grandes nos interpelan en lo personal</a:t>
                      </a:r>
                    </a:p>
                    <a:p>
                      <a:r>
                        <a:rPr lang="es-AR" baseline="0" dirty="0" smtClean="0"/>
                        <a:t>Ánimo vamos en camino. Alegría y entusiasmo</a:t>
                      </a:r>
                    </a:p>
                    <a:p>
                      <a:r>
                        <a:rPr lang="es-AR" baseline="0" dirty="0" err="1" smtClean="0"/>
                        <a:t>ESyS</a:t>
                      </a:r>
                      <a:r>
                        <a:rPr lang="es-AR" baseline="0" dirty="0" smtClean="0"/>
                        <a:t> supone riesgos, nos hermana y nos hace cuerpo con los más pobres</a:t>
                      </a:r>
                    </a:p>
                    <a:p>
                      <a:r>
                        <a:rPr lang="es-AR" baseline="0" dirty="0" smtClean="0"/>
                        <a:t>Abruma pero es posible</a:t>
                      </a:r>
                    </a:p>
                    <a:p>
                      <a:r>
                        <a:rPr lang="es-AR" baseline="0" dirty="0" smtClean="0"/>
                        <a:t>Volver a la lógica del primer amor con Cristo en la pobreza</a:t>
                      </a:r>
                    </a:p>
                    <a:p>
                      <a:r>
                        <a:rPr lang="es-AR" dirty="0" smtClean="0"/>
                        <a:t>Profético</a:t>
                      </a:r>
                      <a:r>
                        <a:rPr lang="es-AR" baseline="0" dirty="0" smtClean="0"/>
                        <a:t> en este campo. Menos es más</a:t>
                      </a:r>
                    </a:p>
                    <a:p>
                      <a:r>
                        <a:rPr lang="es-AR" baseline="0" dirty="0" smtClean="0"/>
                        <a:t>Coherencia a la hora de vivir </a:t>
                      </a:r>
                    </a:p>
                    <a:p>
                      <a:r>
                        <a:rPr lang="es-AR" baseline="0" dirty="0" smtClean="0"/>
                        <a:t>Dimensión económica en </a:t>
                      </a:r>
                      <a:r>
                        <a:rPr lang="es-AR" baseline="0" dirty="0" err="1" smtClean="0"/>
                        <a:t>ntra</a:t>
                      </a:r>
                      <a:r>
                        <a:rPr lang="es-AR" baseline="0" dirty="0" smtClean="0"/>
                        <a:t> vida de Esclavas</a:t>
                      </a:r>
                    </a:p>
                    <a:p>
                      <a:r>
                        <a:rPr lang="es-AR" baseline="0" dirty="0" smtClean="0"/>
                        <a:t>Camino de comunión de bienes también con los de fuera</a:t>
                      </a:r>
                      <a:endParaRPr lang="es-AR" dirty="0"/>
                    </a:p>
                  </a:txBody>
                  <a:tcPr/>
                </a:tc>
                <a:tc>
                  <a:txBody>
                    <a:bodyPr/>
                    <a:lstStyle/>
                    <a:p>
                      <a:r>
                        <a:rPr lang="es-AR" dirty="0" smtClean="0"/>
                        <a:t> Pensando en la macro es factible?</a:t>
                      </a:r>
                      <a:r>
                        <a:rPr lang="es-AR" baseline="0" dirty="0" smtClean="0"/>
                        <a:t> </a:t>
                      </a:r>
                    </a:p>
                    <a:p>
                      <a:r>
                        <a:rPr lang="es-AR" baseline="0" dirty="0" smtClean="0"/>
                        <a:t>Como hacer el cambio?</a:t>
                      </a:r>
                    </a:p>
                    <a:p>
                      <a:r>
                        <a:rPr lang="es-AR" baseline="0" dirty="0" smtClean="0"/>
                        <a:t>La economía es lo que maneja el mundo como hacemos?</a:t>
                      </a:r>
                    </a:p>
                    <a:p>
                      <a:r>
                        <a:rPr lang="es-AR" baseline="0" dirty="0" smtClean="0"/>
                        <a:t>ESYS la Iglesia es muy precaria en sus opciones</a:t>
                      </a:r>
                    </a:p>
                    <a:p>
                      <a:r>
                        <a:rPr lang="es-AR" baseline="0" dirty="0" smtClean="0"/>
                        <a:t>El pan lo tenemos, estamos compartiendo todo lo que podemos compartir? Lo reservamos? Para quien ?</a:t>
                      </a:r>
                    </a:p>
                    <a:p>
                      <a:r>
                        <a:rPr lang="es-AR" baseline="0" dirty="0" smtClean="0"/>
                        <a:t>Que añade el principio de fraternidad al de solidaridad?</a:t>
                      </a:r>
                    </a:p>
                    <a:p>
                      <a:r>
                        <a:rPr lang="es-AR" baseline="0" dirty="0" smtClean="0"/>
                        <a:t>Como llevar a la práctica, hacerlo viable el comercio justo?</a:t>
                      </a:r>
                    </a:p>
                    <a:p>
                      <a:r>
                        <a:rPr lang="es-AR" baseline="0" dirty="0" smtClean="0"/>
                        <a:t>Relación institución-sistema económico</a:t>
                      </a:r>
                    </a:p>
                    <a:p>
                      <a:r>
                        <a:rPr lang="es-AR" dirty="0" smtClean="0"/>
                        <a:t>(estamos insertas en el</a:t>
                      </a:r>
                      <a:r>
                        <a:rPr lang="es-AR" baseline="0" dirty="0" smtClean="0"/>
                        <a:t> sistema capitalista)</a:t>
                      </a:r>
                    </a:p>
                    <a:p>
                      <a:r>
                        <a:rPr lang="es-AR" baseline="0" dirty="0" smtClean="0"/>
                        <a:t>Tensión entre Institución- criterios, ideal</a:t>
                      </a:r>
                    </a:p>
                    <a:p>
                      <a:r>
                        <a:rPr lang="es-AR" baseline="0" dirty="0" smtClean="0"/>
                        <a:t>Como trabajar </a:t>
                      </a:r>
                      <a:r>
                        <a:rPr lang="es-AR" baseline="0" dirty="0" err="1" smtClean="0"/>
                        <a:t>ESyS</a:t>
                      </a:r>
                      <a:r>
                        <a:rPr lang="es-AR" baseline="0" dirty="0" smtClean="0"/>
                        <a:t> en los sectores más populares</a:t>
                      </a:r>
                    </a:p>
                    <a:p>
                      <a:r>
                        <a:rPr lang="es-AR" baseline="0" dirty="0" smtClean="0"/>
                        <a:t>Que es lo más justo</a:t>
                      </a:r>
                    </a:p>
                    <a:p>
                      <a:r>
                        <a:rPr lang="es-AR" baseline="0" dirty="0" smtClean="0"/>
                        <a:t>Como no desanimarnos</a:t>
                      </a:r>
                    </a:p>
                    <a:p>
                      <a:r>
                        <a:rPr lang="es-AR" baseline="0" dirty="0" smtClean="0"/>
                        <a:t>Que pasos concretos dar</a:t>
                      </a:r>
                    </a:p>
                    <a:p>
                      <a:r>
                        <a:rPr lang="es-AR" baseline="0" dirty="0" smtClean="0"/>
                        <a:t>Inquietud por llevar esto más allá de nosotras, con laicos. Que caminos, medios</a:t>
                      </a:r>
                    </a:p>
                    <a:p>
                      <a:r>
                        <a:rPr lang="es-AR" baseline="0" dirty="0" err="1" smtClean="0"/>
                        <a:t>ESyS</a:t>
                      </a:r>
                      <a:r>
                        <a:rPr lang="es-AR" baseline="0" dirty="0" smtClean="0"/>
                        <a:t> parece engorrosa, como hacerla práctica y viable en lo que somos y vivimos</a:t>
                      </a:r>
                    </a:p>
                    <a:p>
                      <a:r>
                        <a:rPr lang="es-AR" baseline="0" dirty="0" smtClean="0"/>
                        <a:t>Conocer más para hacer opciones de </a:t>
                      </a:r>
                      <a:r>
                        <a:rPr lang="es-AR" baseline="0" dirty="0" err="1" smtClean="0"/>
                        <a:t>ESyS</a:t>
                      </a:r>
                      <a:r>
                        <a:rPr lang="es-AR" baseline="0" dirty="0" smtClean="0"/>
                        <a:t>, ver el impacto que tiene en la sociedad o el planeta</a:t>
                      </a:r>
                    </a:p>
                    <a:p>
                      <a:r>
                        <a:rPr lang="es-AR" baseline="0" dirty="0" smtClean="0"/>
                        <a:t>Como encontrar mas sentido y mas gusto a esta misión que es lugar de encuentro con Dios.</a:t>
                      </a:r>
                    </a:p>
                    <a:p>
                      <a:r>
                        <a:rPr lang="es-AR" baseline="0" dirty="0" smtClean="0"/>
                        <a:t>Coherencia  </a:t>
                      </a: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0" y="267285"/>
            <a:ext cx="4304714" cy="3263706"/>
          </a:xfrm>
        </p:spPr>
        <p:txBody>
          <a:bodyPr>
            <a:normAutofit/>
          </a:bodyPr>
          <a:lstStyle/>
          <a:p>
            <a:r>
              <a:rPr lang="es-ES_tradnl" sz="5400" dirty="0" smtClean="0">
                <a:solidFill>
                  <a:schemeClr val="bg2">
                    <a:lumMod val="25000"/>
                  </a:schemeClr>
                </a:solidFill>
                <a:latin typeface="Cooper Black" pitchFamily="18" charset="0"/>
              </a:rPr>
              <a:t>Mc 8,14- 21</a:t>
            </a:r>
            <a:endParaRPr lang="es-AR" sz="5400" dirty="0">
              <a:solidFill>
                <a:schemeClr val="bg2">
                  <a:lumMod val="25000"/>
                </a:schemeClr>
              </a:solidFill>
              <a:latin typeface="Cooper Black" pitchFamily="18" charset="0"/>
            </a:endParaRPr>
          </a:p>
        </p:txBody>
      </p:sp>
      <p:pic>
        <p:nvPicPr>
          <p:cNvPr id="2050" name="Picture 2" descr="C:\Users\Ines\Documents\PAU\reunion intermedia\FOTOS\jesus_preaches_from_boat2.jpg"/>
          <p:cNvPicPr>
            <a:picLocks noChangeAspect="1" noChangeArrowheads="1"/>
          </p:cNvPicPr>
          <p:nvPr/>
        </p:nvPicPr>
        <p:blipFill>
          <a:blip r:embed="rId2" cstate="print"/>
          <a:srcRect r="5522"/>
          <a:stretch>
            <a:fillRect/>
          </a:stretch>
        </p:blipFill>
        <p:spPr bwMode="auto">
          <a:xfrm>
            <a:off x="4210931" y="534573"/>
            <a:ext cx="7141697" cy="5669278"/>
          </a:xfrm>
          <a:prstGeom prst="rect">
            <a:avLst/>
          </a:prstGeom>
          <a:solidFill>
            <a:schemeClr val="tx1"/>
          </a:solidFill>
        </p:spPr>
      </p:pic>
      <p:sp>
        <p:nvSpPr>
          <p:cNvPr id="5" name="4 Rectángulo"/>
          <p:cNvSpPr/>
          <p:nvPr/>
        </p:nvSpPr>
        <p:spPr>
          <a:xfrm>
            <a:off x="4276578" y="5964702"/>
            <a:ext cx="886265" cy="1125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solidFill>
                  <a:schemeClr val="bg1"/>
                </a:solidFill>
              </a:rPr>
              <a:t>Después de curar al ciego les preguntó </a:t>
            </a:r>
            <a:br>
              <a:rPr lang="es-ES_tradnl" b="1" dirty="0" smtClean="0">
                <a:solidFill>
                  <a:schemeClr val="bg1"/>
                </a:solidFill>
              </a:rPr>
            </a:br>
            <a:r>
              <a:rPr lang="es-ES_tradnl" b="1" dirty="0" smtClean="0">
                <a:solidFill>
                  <a:schemeClr val="bg1"/>
                </a:solidFill>
              </a:rPr>
              <a:t>“Y ustedes, ¿quién dicen que soy yo? Mc 8, 29</a:t>
            </a:r>
            <a:endParaRPr lang="es-AR" b="1" dirty="0">
              <a:solidFill>
                <a:schemeClr val="bg1"/>
              </a:solidFill>
            </a:endParaRPr>
          </a:p>
        </p:txBody>
      </p:sp>
      <p:sp>
        <p:nvSpPr>
          <p:cNvPr id="1028" name="AutoShape 4" descr="Resultado de imagen de jesus y los panes y pec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29" name="Picture 5"/>
          <p:cNvPicPr>
            <a:picLocks noGrp="1" noChangeAspect="1" noChangeArrowheads="1"/>
          </p:cNvPicPr>
          <p:nvPr>
            <p:ph idx="1"/>
          </p:nvPr>
        </p:nvPicPr>
        <p:blipFill>
          <a:blip r:embed="rId2" cstate="print"/>
          <a:srcRect/>
          <a:stretch>
            <a:fillRect/>
          </a:stretch>
        </p:blipFill>
        <p:spPr bwMode="auto">
          <a:xfrm>
            <a:off x="3357000" y="1935065"/>
            <a:ext cx="5224292" cy="43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9BD5"/>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422031"/>
            <a:ext cx="10515600" cy="5754932"/>
          </a:xfrm>
        </p:spPr>
        <p:txBody>
          <a:bodyPr/>
          <a:lstStyle/>
          <a:p>
            <a:pPr>
              <a:buNone/>
            </a:pPr>
            <a:r>
              <a:rPr lang="es-AR" dirty="0" smtClean="0">
                <a:solidFill>
                  <a:schemeClr val="accent1">
                    <a:lumMod val="50000"/>
                  </a:schemeClr>
                </a:solidFill>
              </a:rPr>
              <a:t>"Los discípulos se habían olvidado de llevar pan y no tenían más que </a:t>
            </a:r>
            <a:r>
              <a:rPr lang="es-AR" b="1" dirty="0" smtClean="0">
                <a:solidFill>
                  <a:schemeClr val="accent5">
                    <a:lumMod val="50000"/>
                  </a:schemeClr>
                </a:solidFill>
                <a:latin typeface="Bauhaus 93" pitchFamily="82" charset="0"/>
              </a:rPr>
              <a:t>un pan</a:t>
            </a:r>
            <a:r>
              <a:rPr lang="es-AR" dirty="0" smtClean="0">
                <a:solidFill>
                  <a:schemeClr val="accent1">
                    <a:lumMod val="50000"/>
                  </a:schemeClr>
                </a:solidFill>
              </a:rPr>
              <a:t> en la barca. </a:t>
            </a:r>
          </a:p>
          <a:p>
            <a:pPr>
              <a:buNone/>
            </a:pPr>
            <a:r>
              <a:rPr lang="es-AR" dirty="0" smtClean="0">
                <a:solidFill>
                  <a:schemeClr val="accent1">
                    <a:lumMod val="50000"/>
                  </a:schemeClr>
                </a:solidFill>
              </a:rPr>
              <a:t>Jesús les hacía esta recomendación: «Estén atentos, </a:t>
            </a:r>
            <a:r>
              <a:rPr lang="es-AR" b="1" dirty="0" smtClean="0">
                <a:solidFill>
                  <a:schemeClr val="accent5">
                    <a:lumMod val="50000"/>
                  </a:schemeClr>
                </a:solidFill>
              </a:rPr>
              <a:t>cuídense</a:t>
            </a:r>
            <a:r>
              <a:rPr lang="es-AR" dirty="0" smtClean="0">
                <a:solidFill>
                  <a:schemeClr val="accent1">
                    <a:lumMod val="50000"/>
                  </a:schemeClr>
                </a:solidFill>
              </a:rPr>
              <a:t> de la </a:t>
            </a:r>
            <a:r>
              <a:rPr lang="es-AR" b="1" dirty="0" smtClean="0">
                <a:solidFill>
                  <a:schemeClr val="accent5">
                    <a:lumMod val="50000"/>
                  </a:schemeClr>
                </a:solidFill>
              </a:rPr>
              <a:t>levadura de los fariseos</a:t>
            </a:r>
            <a:r>
              <a:rPr lang="es-AR" dirty="0" smtClean="0">
                <a:solidFill>
                  <a:schemeClr val="accent5">
                    <a:lumMod val="50000"/>
                  </a:schemeClr>
                </a:solidFill>
              </a:rPr>
              <a:t> </a:t>
            </a:r>
            <a:r>
              <a:rPr lang="es-AR" dirty="0" smtClean="0">
                <a:solidFill>
                  <a:schemeClr val="accent1">
                    <a:lumMod val="50000"/>
                  </a:schemeClr>
                </a:solidFill>
              </a:rPr>
              <a:t>y de la </a:t>
            </a:r>
            <a:r>
              <a:rPr lang="es-AR" b="1" dirty="0" smtClean="0">
                <a:solidFill>
                  <a:schemeClr val="accent5">
                    <a:lumMod val="50000"/>
                  </a:schemeClr>
                </a:solidFill>
              </a:rPr>
              <a:t>levadura de Herodes</a:t>
            </a:r>
            <a:r>
              <a:rPr lang="es-AR" dirty="0" smtClean="0">
                <a:solidFill>
                  <a:schemeClr val="accent1">
                    <a:lumMod val="50000"/>
                  </a:schemeClr>
                </a:solidFill>
              </a:rPr>
              <a:t>». </a:t>
            </a:r>
          </a:p>
          <a:p>
            <a:endParaRPr lang="es-AR" dirty="0"/>
          </a:p>
        </p:txBody>
      </p:sp>
      <p:pic>
        <p:nvPicPr>
          <p:cNvPr id="1027" name="Picture 3" descr="C:\Users\Ines\Documents\PAU\reunion intermedia\FOTOS\pan.png"/>
          <p:cNvPicPr>
            <a:picLocks noChangeAspect="1" noChangeArrowheads="1"/>
          </p:cNvPicPr>
          <p:nvPr/>
        </p:nvPicPr>
        <p:blipFill>
          <a:blip r:embed="rId2" cstate="print"/>
          <a:srcRect/>
          <a:stretch>
            <a:fillRect/>
          </a:stretch>
        </p:blipFill>
        <p:spPr bwMode="auto">
          <a:xfrm>
            <a:off x="6614088" y="4031493"/>
            <a:ext cx="2143125" cy="2143125"/>
          </a:xfrm>
          <a:prstGeom prst="rect">
            <a:avLst/>
          </a:prstGeom>
          <a:noFill/>
        </p:spPr>
      </p:pic>
      <p:pic>
        <p:nvPicPr>
          <p:cNvPr id="6" name="Picture 3" descr="C:\Users\Ines\Documents\PAU\reunion intermedia\FOTOS\pan.png"/>
          <p:cNvPicPr>
            <a:picLocks noChangeAspect="1" noChangeArrowheads="1"/>
          </p:cNvPicPr>
          <p:nvPr/>
        </p:nvPicPr>
        <p:blipFill>
          <a:blip r:embed="rId2" cstate="print"/>
          <a:srcRect/>
          <a:stretch>
            <a:fillRect/>
          </a:stretch>
        </p:blipFill>
        <p:spPr bwMode="auto">
          <a:xfrm>
            <a:off x="1744321" y="2763056"/>
            <a:ext cx="2143125" cy="2143125"/>
          </a:xfrm>
          <a:prstGeom prst="rect">
            <a:avLst/>
          </a:prstGeom>
          <a:noFill/>
        </p:spPr>
      </p:pic>
      <p:pic>
        <p:nvPicPr>
          <p:cNvPr id="8" name="Picture 3" descr="C:\Users\Ines\Documents\PAU\reunion intermedia\FOTOS\pan.png"/>
          <p:cNvPicPr>
            <a:picLocks noChangeAspect="1" noChangeArrowheads="1"/>
          </p:cNvPicPr>
          <p:nvPr/>
        </p:nvPicPr>
        <p:blipFill>
          <a:blip r:embed="rId2" cstate="print"/>
          <a:srcRect/>
          <a:stretch>
            <a:fillRect/>
          </a:stretch>
        </p:blipFill>
        <p:spPr bwMode="auto">
          <a:xfrm>
            <a:off x="8792236" y="4349115"/>
            <a:ext cx="2143125" cy="2143125"/>
          </a:xfrm>
          <a:prstGeom prst="rect">
            <a:avLst/>
          </a:prstGeom>
          <a:noFill/>
        </p:spPr>
      </p:pic>
      <p:cxnSp>
        <p:nvCxnSpPr>
          <p:cNvPr id="14" name="13 Conector recto de flecha"/>
          <p:cNvCxnSpPr/>
          <p:nvPr/>
        </p:nvCxnSpPr>
        <p:spPr>
          <a:xfrm>
            <a:off x="8468751" y="4009292"/>
            <a:ext cx="337624" cy="168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6" name="Picture 2" descr="C:\Users\Ines\Documents\PAU\reunion intermedia\FOTOS\pan.png"/>
          <p:cNvPicPr>
            <a:picLocks noChangeAspect="1" noChangeArrowheads="1"/>
          </p:cNvPicPr>
          <p:nvPr/>
        </p:nvPicPr>
        <p:blipFill>
          <a:blip r:embed="rId2" cstate="print"/>
          <a:srcRect/>
          <a:stretch>
            <a:fillRect/>
          </a:stretch>
        </p:blipFill>
        <p:spPr bwMode="auto">
          <a:xfrm>
            <a:off x="6543748" y="2230829"/>
            <a:ext cx="2143125" cy="2143125"/>
          </a:xfrm>
          <a:prstGeom prst="rect">
            <a:avLst/>
          </a:prstGeom>
          <a:noFill/>
        </p:spPr>
      </p:pic>
      <p:pic>
        <p:nvPicPr>
          <p:cNvPr id="7" name="Picture 3" descr="C:\Users\Ines\Documents\PAU\reunion intermedia\FOTOS\pan.png"/>
          <p:cNvPicPr>
            <a:picLocks noChangeAspect="1" noChangeArrowheads="1"/>
          </p:cNvPicPr>
          <p:nvPr/>
        </p:nvPicPr>
        <p:blipFill>
          <a:blip r:embed="rId2" cstate="print"/>
          <a:srcRect/>
          <a:stretch>
            <a:fillRect/>
          </a:stretch>
        </p:blipFill>
        <p:spPr bwMode="auto">
          <a:xfrm>
            <a:off x="8679695" y="2608312"/>
            <a:ext cx="2143125" cy="2143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B9BD5"/>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308295"/>
            <a:ext cx="12191999" cy="4868667"/>
          </a:xfrm>
        </p:spPr>
        <p:txBody>
          <a:bodyPr>
            <a:normAutofit/>
          </a:bodyPr>
          <a:lstStyle/>
          <a:p>
            <a:pPr algn="ctr">
              <a:buNone/>
            </a:pPr>
            <a:r>
              <a:rPr lang="es-AR" sz="3600" dirty="0" smtClean="0">
                <a:solidFill>
                  <a:schemeClr val="accent5">
                    <a:lumMod val="50000"/>
                  </a:schemeClr>
                </a:solidFill>
              </a:rPr>
              <a:t>«¿A qué viene esa discusión porque no tienen pan?”</a:t>
            </a:r>
          </a:p>
          <a:p>
            <a:pPr algn="ctr">
              <a:buNone/>
            </a:pPr>
            <a:endParaRPr lang="es-ES_tradnl" sz="3600" dirty="0" smtClean="0">
              <a:solidFill>
                <a:schemeClr val="accent1">
                  <a:lumMod val="50000"/>
                </a:schemeClr>
              </a:solidFill>
            </a:endParaRPr>
          </a:p>
          <a:p>
            <a:pPr algn="ctr">
              <a:buNone/>
            </a:pPr>
            <a:r>
              <a:rPr lang="es-ES_tradnl" sz="3600" dirty="0" smtClean="0">
                <a:solidFill>
                  <a:schemeClr val="accent5">
                    <a:lumMod val="50000"/>
                  </a:schemeClr>
                </a:solidFill>
                <a:latin typeface="Cooper Black" pitchFamily="18" charset="0"/>
              </a:rPr>
              <a:t>5 panes en 5.000 personas = </a:t>
            </a:r>
            <a:r>
              <a:rPr lang="es-ES_tradnl" sz="3600" dirty="0" smtClean="0">
                <a:solidFill>
                  <a:schemeClr val="accent5">
                    <a:lumMod val="50000"/>
                  </a:schemeClr>
                </a:solidFill>
              </a:rPr>
              <a:t>sobran</a:t>
            </a:r>
            <a:r>
              <a:rPr lang="es-ES_tradnl" sz="3600" dirty="0" smtClean="0">
                <a:solidFill>
                  <a:schemeClr val="accent5">
                    <a:lumMod val="50000"/>
                  </a:schemeClr>
                </a:solidFill>
                <a:latin typeface="Cooper Black" pitchFamily="18" charset="0"/>
              </a:rPr>
              <a:t> 12 canastas</a:t>
            </a:r>
          </a:p>
          <a:p>
            <a:pPr algn="ctr">
              <a:buNone/>
            </a:pPr>
            <a:r>
              <a:rPr lang="es-ES_tradnl" sz="3600" dirty="0" smtClean="0">
                <a:solidFill>
                  <a:schemeClr val="accent5">
                    <a:lumMod val="50000"/>
                  </a:schemeClr>
                </a:solidFill>
                <a:latin typeface="Cooper Black" pitchFamily="18" charset="0"/>
              </a:rPr>
              <a:t>7 panes en 4.000 personas = </a:t>
            </a:r>
            <a:r>
              <a:rPr lang="es-ES_tradnl" sz="3600" dirty="0" smtClean="0">
                <a:solidFill>
                  <a:schemeClr val="accent5">
                    <a:lumMod val="50000"/>
                  </a:schemeClr>
                </a:solidFill>
              </a:rPr>
              <a:t>sobran</a:t>
            </a:r>
            <a:r>
              <a:rPr lang="es-ES_tradnl" sz="3600" dirty="0" smtClean="0">
                <a:solidFill>
                  <a:schemeClr val="accent5">
                    <a:lumMod val="50000"/>
                  </a:schemeClr>
                </a:solidFill>
                <a:latin typeface="Cooper Black" pitchFamily="18" charset="0"/>
              </a:rPr>
              <a:t> 7 canastas</a:t>
            </a:r>
            <a:endParaRPr lang="es-AR" sz="3600" dirty="0">
              <a:solidFill>
                <a:schemeClr val="accent5">
                  <a:lumMod val="50000"/>
                </a:schemeClr>
              </a:solidFill>
              <a:latin typeface="Cooper Black" pitchFamily="18" charset="0"/>
            </a:endParaRPr>
          </a:p>
        </p:txBody>
      </p:sp>
      <p:sp>
        <p:nvSpPr>
          <p:cNvPr id="4" name="3 Rectángulo"/>
          <p:cNvSpPr/>
          <p:nvPr/>
        </p:nvSpPr>
        <p:spPr>
          <a:xfrm>
            <a:off x="0" y="4642338"/>
            <a:ext cx="12192000" cy="646331"/>
          </a:xfrm>
          <a:prstGeom prst="rect">
            <a:avLst/>
          </a:prstGeom>
        </p:spPr>
        <p:txBody>
          <a:bodyPr wrap="square">
            <a:spAutoFit/>
          </a:bodyPr>
          <a:lstStyle/>
          <a:p>
            <a:pPr algn="ctr"/>
            <a:r>
              <a:rPr lang="es-AR" sz="3600" dirty="0" smtClean="0">
                <a:solidFill>
                  <a:schemeClr val="accent5">
                    <a:lumMod val="50000"/>
                  </a:schemeClr>
                </a:solidFill>
              </a:rPr>
              <a:t>«¿Todavía no comprenden?»</a:t>
            </a:r>
            <a:endParaRPr lang="es-AR" sz="36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B9BD5"/>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38200" y="323557"/>
            <a:ext cx="10515600" cy="1367131"/>
          </a:xfrm>
        </p:spPr>
        <p:txBody>
          <a:bodyPr>
            <a:normAutofit/>
          </a:bodyPr>
          <a:lstStyle/>
          <a:p>
            <a:r>
              <a:rPr lang="es-ES_tradnl" sz="4000" dirty="0" smtClean="0">
                <a:solidFill>
                  <a:schemeClr val="accent1">
                    <a:lumMod val="50000"/>
                  </a:schemeClr>
                </a:solidFill>
                <a:latin typeface="Cooper Black" pitchFamily="18" charset="0"/>
              </a:rPr>
              <a:t>PREGUNTAS</a:t>
            </a:r>
            <a:endParaRPr lang="es-AR" sz="4000" dirty="0">
              <a:solidFill>
                <a:schemeClr val="accent1">
                  <a:lumMod val="50000"/>
                </a:schemeClr>
              </a:solidFill>
              <a:latin typeface="Cooper Black" pitchFamily="18" charset="0"/>
            </a:endParaRPr>
          </a:p>
        </p:txBody>
      </p:sp>
      <p:sp>
        <p:nvSpPr>
          <p:cNvPr id="3" name="2 Marcador de contenido"/>
          <p:cNvSpPr>
            <a:spLocks noGrp="1"/>
          </p:cNvSpPr>
          <p:nvPr>
            <p:ph idx="1"/>
          </p:nvPr>
        </p:nvSpPr>
        <p:spPr>
          <a:xfrm>
            <a:off x="1871002" y="1350498"/>
            <a:ext cx="9482797" cy="4826465"/>
          </a:xfrm>
        </p:spPr>
        <p:txBody>
          <a:bodyPr>
            <a:normAutofit/>
          </a:bodyPr>
          <a:lstStyle/>
          <a:p>
            <a:pPr>
              <a:buFont typeface="Wingdings" pitchFamily="2" charset="2"/>
              <a:buChar char="v"/>
            </a:pPr>
            <a:r>
              <a:rPr lang="es-ES_tradnl" dirty="0" smtClean="0"/>
              <a:t>Nosotros también nos quejamos… ¿Qué pan nos falta? </a:t>
            </a:r>
          </a:p>
          <a:p>
            <a:pPr>
              <a:buNone/>
            </a:pPr>
            <a:r>
              <a:rPr lang="es-ES_tradnl" dirty="0" smtClean="0"/>
              <a:t>	¿Dónde está la providencia de Dios? ¿Qué pan tenemos?</a:t>
            </a:r>
          </a:p>
          <a:p>
            <a:pPr>
              <a:buNone/>
            </a:pPr>
            <a:r>
              <a:rPr lang="es-ES_tradnl" dirty="0" smtClean="0"/>
              <a:t>	¿</a:t>
            </a:r>
            <a:r>
              <a:rPr lang="es-ES_tradnl" smtClean="0"/>
              <a:t>Por dónde </a:t>
            </a:r>
            <a:r>
              <a:rPr lang="es-ES_tradnl" dirty="0" smtClean="0"/>
              <a:t>pasa nuestra incoherencia? ¿Qué es lo que no vemos, lo que no oímos? </a:t>
            </a:r>
          </a:p>
          <a:p>
            <a:pPr>
              <a:buFont typeface="Wingdings" pitchFamily="2" charset="2"/>
              <a:buChar char="v"/>
            </a:pPr>
            <a:endParaRPr lang="es-ES_tradnl" dirty="0" smtClean="0"/>
          </a:p>
          <a:p>
            <a:pPr>
              <a:buFont typeface="Wingdings" pitchFamily="2" charset="2"/>
              <a:buChar char="v"/>
            </a:pPr>
            <a:r>
              <a:rPr lang="es-ES_tradnl" dirty="0" smtClean="0"/>
              <a:t>¿Cómo vivo mi relación con el mundo de la economía, de la gestión del dinero, del consumo?¿Esta integrado a mi misión?</a:t>
            </a:r>
          </a:p>
          <a:p>
            <a:pPr>
              <a:buFont typeface="Wingdings" pitchFamily="2" charset="2"/>
              <a:buChar char="v"/>
            </a:pPr>
            <a:endParaRPr lang="es-ES_tradnl" dirty="0" smtClean="0"/>
          </a:p>
          <a:p>
            <a:pPr>
              <a:buFont typeface="Wingdings" pitchFamily="2" charset="2"/>
              <a:buChar char="v"/>
            </a:pPr>
            <a:r>
              <a:rPr lang="es-ES_tradnl" dirty="0" smtClean="0"/>
              <a:t>¿Qué relación encuentro entre Economía y Reparación? </a:t>
            </a:r>
          </a:p>
          <a:p>
            <a:pPr>
              <a:buNone/>
            </a:pPr>
            <a:r>
              <a:rPr lang="es-ES_tradnl" dirty="0" smtClean="0"/>
              <a:t>	¿Puede ser el ámbito económico un lugar teológico?</a:t>
            </a:r>
          </a:p>
          <a:p>
            <a:endParaRPr lang="es-A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852268" y="2506662"/>
            <a:ext cx="10515600" cy="4351338"/>
          </a:xfrm>
        </p:spPr>
        <p:txBody>
          <a:bodyPr>
            <a:normAutofit/>
          </a:bodyPr>
          <a:lstStyle/>
          <a:p>
            <a:pPr algn="ctr">
              <a:buNone/>
            </a:pPr>
            <a:r>
              <a:rPr lang="es-ES_tradnl" sz="4400" dirty="0" smtClean="0"/>
              <a:t>Jesucristo Señor de la Historia</a:t>
            </a:r>
          </a:p>
          <a:p>
            <a:pPr algn="ctr">
              <a:buNone/>
            </a:pPr>
            <a:r>
              <a:rPr lang="es-AR" sz="4400" dirty="0" smtClean="0">
                <a:hlinkClick r:id="rId2"/>
              </a:rPr>
              <a:t>https://youtu.be/GtmiOvrUgB4</a:t>
            </a:r>
            <a:endParaRPr lang="es-AR"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a:bodyPr>
          <a:lstStyle/>
          <a:p>
            <a:pPr>
              <a:buNone/>
            </a:pPr>
            <a:r>
              <a:rPr lang="es-ES_tradnl" sz="6000" dirty="0" smtClean="0">
                <a:solidFill>
                  <a:srgbClr val="0070C0"/>
                </a:solidFill>
                <a:latin typeface="Maiandra GD" pitchFamily="34" charset="0"/>
              </a:rPr>
              <a:t>¿Cómo apoyar desde nuestro carisma un modelo económico mas humano?</a:t>
            </a:r>
            <a:endParaRPr lang="es-AR" sz="6000" dirty="0">
              <a:solidFill>
                <a:srgbClr val="0070C0"/>
              </a:solidFill>
              <a:latin typeface="Maiandra G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latin typeface="Maiandra GD" pitchFamily="34" charset="0"/>
              </a:rPr>
              <a:t>Decreto 2- CGXX - </a:t>
            </a:r>
            <a:r>
              <a:rPr lang="it-IT" dirty="0" smtClean="0">
                <a:solidFill>
                  <a:srgbClr val="420000"/>
                </a:solidFill>
                <a:latin typeface="Maiandra GD" panose="020E0502030308020204" pitchFamily="34" charset="0"/>
              </a:rPr>
              <a:t>Economía social y solidaria</a:t>
            </a:r>
            <a:r>
              <a:rPr lang="es-AR" dirty="0" smtClean="0">
                <a:latin typeface="Maiandra GD" pitchFamily="34" charset="0"/>
              </a:rPr>
              <a:t/>
            </a:r>
            <a:br>
              <a:rPr lang="es-AR" dirty="0" smtClean="0">
                <a:latin typeface="Maiandra GD" pitchFamily="34" charset="0"/>
              </a:rPr>
            </a:br>
            <a:endParaRPr lang="es-AR" dirty="0"/>
          </a:p>
        </p:txBody>
      </p:sp>
      <p:sp>
        <p:nvSpPr>
          <p:cNvPr id="3" name="2 Marcador de contenido"/>
          <p:cNvSpPr>
            <a:spLocks noGrp="1"/>
          </p:cNvSpPr>
          <p:nvPr>
            <p:ph idx="1"/>
          </p:nvPr>
        </p:nvSpPr>
        <p:spPr>
          <a:xfrm>
            <a:off x="838200" y="1139483"/>
            <a:ext cx="10515600" cy="5037480"/>
          </a:xfrm>
          <a:solidFill>
            <a:schemeClr val="accent6">
              <a:lumMod val="60000"/>
              <a:lumOff val="40000"/>
            </a:schemeClr>
          </a:solidFill>
        </p:spPr>
        <p:txBody>
          <a:bodyPr>
            <a:normAutofit fontScale="85000" lnSpcReduction="20000"/>
          </a:bodyPr>
          <a:lstStyle/>
          <a:p>
            <a:pPr marL="0" indent="0" algn="ctr">
              <a:buNone/>
            </a:pPr>
            <a:endParaRPr lang="es-ES" sz="1000" dirty="0" smtClean="0">
              <a:solidFill>
                <a:srgbClr val="420000"/>
              </a:solidFill>
              <a:latin typeface="Maiandra GD" panose="020E0502030308020204" pitchFamily="34" charset="0"/>
            </a:endParaRPr>
          </a:p>
          <a:p>
            <a:pPr marL="0" indent="0" algn="ctr">
              <a:buNone/>
            </a:pPr>
            <a:r>
              <a:rPr lang="es-ES" dirty="0" smtClean="0">
                <a:solidFill>
                  <a:srgbClr val="420000"/>
                </a:solidFill>
                <a:latin typeface="Maiandra GD" panose="020E0502030308020204" pitchFamily="34" charset="0"/>
              </a:rPr>
              <a:t>El</a:t>
            </a:r>
            <a:r>
              <a:rPr lang="es-ES" i="1" dirty="0" smtClean="0">
                <a:solidFill>
                  <a:srgbClr val="420000"/>
                </a:solidFill>
                <a:latin typeface="Maiandra GD" panose="020E0502030308020204" pitchFamily="34" charset="0"/>
              </a:rPr>
              <a:t> seguimiento de Cristo pobre mueve a las comunidades </a:t>
            </a:r>
          </a:p>
          <a:p>
            <a:pPr marL="0" indent="0" algn="ctr">
              <a:buNone/>
            </a:pPr>
            <a:r>
              <a:rPr lang="es-ES" dirty="0" smtClean="0">
                <a:solidFill>
                  <a:srgbClr val="420000"/>
                </a:solidFill>
                <a:latin typeface="Maiandra GD" panose="020E0502030308020204" pitchFamily="34" charset="0"/>
              </a:rPr>
              <a:t>a tomar </a:t>
            </a:r>
            <a:r>
              <a:rPr lang="es-ES" b="1" dirty="0" smtClean="0">
                <a:solidFill>
                  <a:srgbClr val="420000"/>
                </a:solidFill>
                <a:latin typeface="Maiandra GD" panose="020E0502030308020204" pitchFamily="34" charset="0"/>
              </a:rPr>
              <a:t>opciones concretas </a:t>
            </a:r>
            <a:r>
              <a:rPr lang="es-ES" dirty="0" smtClean="0">
                <a:solidFill>
                  <a:srgbClr val="420000"/>
                </a:solidFill>
                <a:latin typeface="Maiandra GD" panose="020E0502030308020204" pitchFamily="34" charset="0"/>
              </a:rPr>
              <a:t>reflejadas en </a:t>
            </a:r>
          </a:p>
          <a:p>
            <a:pPr marL="0" indent="0" algn="ctr">
              <a:buNone/>
            </a:pPr>
            <a:r>
              <a:rPr lang="es-ES" dirty="0" smtClean="0">
                <a:solidFill>
                  <a:srgbClr val="420000"/>
                </a:solidFill>
                <a:latin typeface="Maiandra GD" panose="020E0502030308020204" pitchFamily="34" charset="0"/>
              </a:rPr>
              <a:t>planificaciones económicas y financieras referidas a:</a:t>
            </a:r>
          </a:p>
          <a:p>
            <a:pPr marL="0" indent="0" algn="ctr">
              <a:buNone/>
            </a:pPr>
            <a:endParaRPr lang="it-IT" sz="1200" dirty="0" smtClean="0">
              <a:solidFill>
                <a:srgbClr val="420000"/>
              </a:solidFill>
              <a:latin typeface="Maiandra GD" panose="020E0502030308020204" pitchFamily="34" charset="0"/>
            </a:endParaRPr>
          </a:p>
          <a:p>
            <a:pPr marL="514350" indent="-514350" algn="ctr">
              <a:buAutoNum type="alphaLcParenR"/>
            </a:pPr>
            <a:r>
              <a:rPr lang="it-IT" dirty="0" smtClean="0">
                <a:solidFill>
                  <a:srgbClr val="420000"/>
                </a:solidFill>
                <a:latin typeface="Maiandra GD" panose="020E0502030308020204" pitchFamily="34" charset="0"/>
              </a:rPr>
              <a:t>Revisar el </a:t>
            </a:r>
            <a:r>
              <a:rPr lang="it-IT" b="1" dirty="0" smtClean="0">
                <a:solidFill>
                  <a:srgbClr val="420000"/>
                </a:solidFill>
                <a:latin typeface="Maiandra GD" panose="020E0502030308020204" pitchFamily="34" charset="0"/>
              </a:rPr>
              <a:t>modo de consumo</a:t>
            </a:r>
          </a:p>
          <a:p>
            <a:pPr marL="514350" indent="-514350" algn="ctr">
              <a:buAutoNum type="alphaLcParenR"/>
            </a:pPr>
            <a:r>
              <a:rPr lang="it-IT" dirty="0" smtClean="0">
                <a:solidFill>
                  <a:srgbClr val="420000"/>
                </a:solidFill>
                <a:latin typeface="Maiandra GD" panose="020E0502030308020204" pitchFamily="34" charset="0"/>
              </a:rPr>
              <a:t>Optar por el </a:t>
            </a:r>
            <a:r>
              <a:rPr lang="it-IT" b="1" dirty="0" smtClean="0">
                <a:solidFill>
                  <a:srgbClr val="420000"/>
                </a:solidFill>
                <a:latin typeface="Maiandra GD" panose="020E0502030308020204" pitchFamily="34" charset="0"/>
              </a:rPr>
              <a:t>comercio justo</a:t>
            </a:r>
          </a:p>
          <a:p>
            <a:pPr marL="514350" indent="-514350" algn="ctr">
              <a:buAutoNum type="alphaLcParenR"/>
            </a:pPr>
            <a:r>
              <a:rPr lang="it-IT" dirty="0" smtClean="0">
                <a:solidFill>
                  <a:srgbClr val="420000"/>
                </a:solidFill>
                <a:latin typeface="Maiandra GD" panose="020E0502030308020204" pitchFamily="34" charset="0"/>
              </a:rPr>
              <a:t>Practicar el </a:t>
            </a:r>
            <a:r>
              <a:rPr lang="it-IT" b="1" dirty="0" smtClean="0">
                <a:solidFill>
                  <a:srgbClr val="420000"/>
                </a:solidFill>
                <a:latin typeface="Maiandra GD" panose="020E0502030308020204" pitchFamily="34" charset="0"/>
              </a:rPr>
              <a:t>limite de reservas</a:t>
            </a:r>
          </a:p>
          <a:p>
            <a:pPr marL="514350" indent="-514350" algn="ctr">
              <a:buAutoNum type="alphaLcParenR"/>
            </a:pPr>
            <a:r>
              <a:rPr lang="it-IT" b="1" dirty="0" smtClean="0">
                <a:solidFill>
                  <a:srgbClr val="420000"/>
                </a:solidFill>
                <a:latin typeface="Maiandra GD" panose="020E0502030308020204" pitchFamily="34" charset="0"/>
              </a:rPr>
              <a:t>Invertir</a:t>
            </a:r>
            <a:r>
              <a:rPr lang="it-IT" dirty="0" smtClean="0">
                <a:solidFill>
                  <a:srgbClr val="420000"/>
                </a:solidFill>
                <a:latin typeface="Maiandra GD" panose="020E0502030308020204" pitchFamily="34" charset="0"/>
              </a:rPr>
              <a:t> para promover la mision </a:t>
            </a:r>
          </a:p>
          <a:p>
            <a:pPr marL="514350" indent="-514350" algn="ctr">
              <a:buNone/>
            </a:pPr>
            <a:r>
              <a:rPr lang="it-IT" dirty="0" smtClean="0">
                <a:solidFill>
                  <a:srgbClr val="420000"/>
                </a:solidFill>
                <a:latin typeface="Maiandra GD" panose="020E0502030308020204" pitchFamily="34" charset="0"/>
              </a:rPr>
              <a:t>y la </a:t>
            </a:r>
            <a:r>
              <a:rPr lang="it-IT" b="1" dirty="0" smtClean="0">
                <a:solidFill>
                  <a:srgbClr val="420000"/>
                </a:solidFill>
                <a:latin typeface="Maiandra GD" panose="020E0502030308020204" pitchFamily="34" charset="0"/>
              </a:rPr>
              <a:t>comunicacion de bienes</a:t>
            </a:r>
          </a:p>
          <a:p>
            <a:pPr marL="514350" indent="-514350" algn="ctr">
              <a:buAutoNum type="alphaLcParenR"/>
            </a:pPr>
            <a:r>
              <a:rPr lang="it-IT" b="1" dirty="0" smtClean="0">
                <a:solidFill>
                  <a:srgbClr val="420000"/>
                </a:solidFill>
                <a:latin typeface="Maiandra GD" panose="020E0502030308020204" pitchFamily="34" charset="0"/>
              </a:rPr>
              <a:t>Edificios</a:t>
            </a:r>
            <a:r>
              <a:rPr lang="it-IT" dirty="0" smtClean="0">
                <a:solidFill>
                  <a:srgbClr val="420000"/>
                </a:solidFill>
                <a:latin typeface="Maiandra GD" panose="020E0502030308020204" pitchFamily="34" charset="0"/>
              </a:rPr>
              <a:t> sostenibles y solidarios</a:t>
            </a:r>
          </a:p>
          <a:p>
            <a:pPr marL="514350" indent="-514350" algn="ctr">
              <a:buAutoNum type="alphaLcParenR"/>
            </a:pPr>
            <a:endParaRPr lang="it-IT" dirty="0" smtClean="0">
              <a:solidFill>
                <a:srgbClr val="420000"/>
              </a:solidFill>
              <a:latin typeface="Maiandra GD" panose="020E0502030308020204" pitchFamily="34" charset="0"/>
            </a:endParaRPr>
          </a:p>
          <a:p>
            <a:pPr marL="514350" indent="-514350" algn="ctr">
              <a:buNone/>
            </a:pPr>
            <a:r>
              <a:rPr lang="es-ES_tradnl" dirty="0" smtClean="0">
                <a:latin typeface="Maiandra GD" pitchFamily="34" charset="0"/>
              </a:rPr>
              <a:t>“El no a una economía que mata debe volverse el si a la economía que hace vivir” (Papa Francisco)</a:t>
            </a:r>
            <a:endParaRPr lang="es-A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3">
          <a:schemeClr val="dk1"/>
        </a:lnRef>
        <a:fillRef idx="0">
          <a:schemeClr val="dk1"/>
        </a:fillRef>
        <a:effectRef idx="2">
          <a:schemeClr val="dk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3492</TotalTime>
  <Words>1489</Words>
  <Application>Microsoft Office PowerPoint</Application>
  <PresentationFormat>Personalizado</PresentationFormat>
  <Paragraphs>221</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di Office</vt:lpstr>
      <vt:lpstr>ENCUENTRO PAU</vt:lpstr>
      <vt:lpstr>Mc 8,14- 21</vt:lpstr>
      <vt:lpstr>Diapositiva 3</vt:lpstr>
      <vt:lpstr>Diapositiva 4</vt:lpstr>
      <vt:lpstr>Diapositiva 5</vt:lpstr>
      <vt:lpstr>PREGUNTAS</vt:lpstr>
      <vt:lpstr>Diapositiva 7</vt:lpstr>
      <vt:lpstr>Diapositiva 8</vt:lpstr>
      <vt:lpstr>Decreto 2- CGXX - Economía social y solidaria </vt:lpstr>
      <vt:lpstr>Diapositiva 10</vt:lpstr>
      <vt:lpstr>Diapositiva 11</vt:lpstr>
      <vt:lpstr>Marco de referencia ACI</vt:lpstr>
      <vt:lpstr>Diapositiva 13</vt:lpstr>
      <vt:lpstr>Diapositiva 14</vt:lpstr>
      <vt:lpstr>      La relación con el mundo de la economía, con la gestión del dinero, su uso, la manera de consumir… participan de nuestra misión de Esclavas   EL ÁMBITO ECONÓMICO ES UN LUGAR TEOLOGICO </vt:lpstr>
      <vt:lpstr>Diapositiva 16</vt:lpstr>
      <vt:lpstr> </vt:lpstr>
      <vt:lpstr>Diapositiva 18</vt:lpstr>
      <vt:lpstr>Diapositiva 19</vt:lpstr>
      <vt:lpstr>Diapositiva 20</vt:lpstr>
      <vt:lpstr>Diapositiva 21</vt:lpstr>
      <vt:lpstr>Diapositiva 22</vt:lpstr>
      <vt:lpstr>“Otro mundo es posible, si otra economía acontece” </vt:lpstr>
      <vt:lpstr>Diapositiva 24</vt:lpstr>
      <vt:lpstr>Diapositiva 25</vt:lpstr>
      <vt:lpstr>4 principios de la DSI para orientar cualquier actividad humana:</vt:lpstr>
      <vt:lpstr>Benedicto y Francisco proponen un 5to Principio </vt:lpstr>
      <vt:lpstr> </vt:lpstr>
      <vt:lpstr>Reflexión personal y grupos</vt:lpstr>
      <vt:lpstr>Diapositiva 30</vt:lpstr>
      <vt:lpstr>Mc 8,14- 21</vt:lpstr>
      <vt:lpstr>Después de curar al ciego les preguntó  “Y ustedes, ¿quién dicen que soy yo? Mc 8, 29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Samsung</cp:lastModifiedBy>
  <cp:revision>40</cp:revision>
  <dcterms:created xsi:type="dcterms:W3CDTF">2019-08-07T13:54:58Z</dcterms:created>
  <dcterms:modified xsi:type="dcterms:W3CDTF">2020-02-25T16:15:47Z</dcterms:modified>
</cp:coreProperties>
</file>